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62" r:id="rId2"/>
    <p:sldId id="270" r:id="rId3"/>
    <p:sldId id="263" r:id="rId4"/>
    <p:sldId id="317" r:id="rId5"/>
    <p:sldId id="283" r:id="rId6"/>
    <p:sldId id="309" r:id="rId7"/>
    <p:sldId id="318" r:id="rId8"/>
    <p:sldId id="281" r:id="rId9"/>
    <p:sldId id="308" r:id="rId10"/>
    <p:sldId id="265" r:id="rId11"/>
    <p:sldId id="273" r:id="rId12"/>
    <p:sldId id="274" r:id="rId13"/>
    <p:sldId id="279" r:id="rId14"/>
    <p:sldId id="280" r:id="rId15"/>
    <p:sldId id="288" r:id="rId16"/>
    <p:sldId id="289" r:id="rId17"/>
    <p:sldId id="275" r:id="rId18"/>
    <p:sldId id="276" r:id="rId19"/>
    <p:sldId id="287" r:id="rId20"/>
    <p:sldId id="278" r:id="rId21"/>
    <p:sldId id="291" r:id="rId22"/>
    <p:sldId id="293" r:id="rId23"/>
    <p:sldId id="294" r:id="rId24"/>
    <p:sldId id="266" r:id="rId25"/>
    <p:sldId id="269" r:id="rId26"/>
    <p:sldId id="285" r:id="rId27"/>
    <p:sldId id="286" r:id="rId28"/>
    <p:sldId id="295" r:id="rId29"/>
    <p:sldId id="296" r:id="rId30"/>
    <p:sldId id="299" r:id="rId31"/>
    <p:sldId id="300" r:id="rId32"/>
    <p:sldId id="301" r:id="rId33"/>
    <p:sldId id="297" r:id="rId34"/>
    <p:sldId id="303" r:id="rId35"/>
    <p:sldId id="302" r:id="rId36"/>
    <p:sldId id="311" r:id="rId37"/>
    <p:sldId id="312" r:id="rId38"/>
    <p:sldId id="316" r:id="rId39"/>
    <p:sldId id="315" r:id="rId40"/>
    <p:sldId id="310" r:id="rId41"/>
    <p:sldId id="304" r:id="rId42"/>
    <p:sldId id="305" r:id="rId43"/>
    <p:sldId id="306" r:id="rId44"/>
    <p:sldId id="3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354" y="33"/>
      </p:cViewPr>
      <p:guideLst/>
    </p:cSldViewPr>
  </p:slideViewPr>
  <p:notesTextViewPr>
    <p:cViewPr>
      <p:scale>
        <a:sx n="1" d="1"/>
        <a:sy n="1" d="1"/>
      </p:scale>
      <p:origin x="0" y="0"/>
    </p:cViewPr>
  </p:notesTextViewPr>
  <p:sorterViewPr>
    <p:cViewPr>
      <p:scale>
        <a:sx n="100" d="100"/>
        <a:sy n="100" d="100"/>
      </p:scale>
      <p:origin x="0" y="-151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56779-A3C3-4FC5-B625-C45DEAF79029}"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8D2BF-0B25-40F6-9508-795719F205CA}" type="slidenum">
              <a:rPr lang="en-US" smtClean="0"/>
              <a:t>‹#›</a:t>
            </a:fld>
            <a:endParaRPr lang="en-US"/>
          </a:p>
        </p:txBody>
      </p:sp>
    </p:spTree>
    <p:extLst>
      <p:ext uri="{BB962C8B-B14F-4D97-AF65-F5344CB8AC3E}">
        <p14:creationId xmlns:p14="http://schemas.microsoft.com/office/powerpoint/2010/main" val="193413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 Aboriginal Disaster Resilience Planning (Justice Inst.)</a:t>
            </a:r>
          </a:p>
          <a:p>
            <a:r>
              <a:rPr lang="en-CA" dirty="0" smtClean="0"/>
              <a:t>https://adrp.jibc.ca/</a:t>
            </a:r>
            <a:endParaRPr lang="en-CA" dirty="0"/>
          </a:p>
        </p:txBody>
      </p:sp>
      <p:sp>
        <p:nvSpPr>
          <p:cNvPr id="4" name="Slide Number Placeholder 3"/>
          <p:cNvSpPr>
            <a:spLocks noGrp="1"/>
          </p:cNvSpPr>
          <p:nvPr>
            <p:ph type="sldNum" sz="quarter" idx="10"/>
          </p:nvPr>
        </p:nvSpPr>
        <p:spPr/>
        <p:txBody>
          <a:bodyPr/>
          <a:lstStyle/>
          <a:p>
            <a:fld id="{97221D55-1A7C-4886-A6DF-A65D9D60B9F1}" type="slidenum">
              <a:rPr lang="en-CA" smtClean="0"/>
              <a:t>13</a:t>
            </a:fld>
            <a:endParaRPr lang="en-CA"/>
          </a:p>
        </p:txBody>
      </p:sp>
    </p:spTree>
    <p:extLst>
      <p:ext uri="{BB962C8B-B14F-4D97-AF65-F5344CB8AC3E}">
        <p14:creationId xmlns:p14="http://schemas.microsoft.com/office/powerpoint/2010/main" val="233510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3247DDE-C66D-4128-A9D6-B99BD2D4EA18}" type="slidenum">
              <a:rPr lang="en-CA" smtClean="0"/>
              <a:t>38</a:t>
            </a:fld>
            <a:endParaRPr lang="en-CA"/>
          </a:p>
        </p:txBody>
      </p:sp>
    </p:spTree>
    <p:extLst>
      <p:ext uri="{BB962C8B-B14F-4D97-AF65-F5344CB8AC3E}">
        <p14:creationId xmlns:p14="http://schemas.microsoft.com/office/powerpoint/2010/main" val="3543021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46311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34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5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625FF9E-6916-48E6-B0AE-D69FFDF7002B}" type="datetimeFigureOut">
              <a:rPr lang="en-NZ" smtClean="0"/>
              <a:t>14/04/2020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4B4AA7B-B9F1-422D-96FF-890D81BEFAB9}" type="slidenum">
              <a:rPr lang="en-NZ" smtClean="0"/>
              <a:t>‹#›</a:t>
            </a:fld>
            <a:endParaRPr lang="en-NZ"/>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81211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304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4/14/2020</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0467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144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7670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47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68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942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73132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1D8BD707-D9CF-40AE-B4C6-C98DA3205C09}" type="datetimeFigureOut">
              <a:rPr lang="en-US" smtClean="0"/>
              <a:pPr/>
              <a:t>4/14/2020</a:t>
            </a:fld>
            <a:endParaRPr lang="en-US"/>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B6F15528-21DE-4FAA-801E-634DDDAF4B2B}" type="slidenum">
              <a:rPr lang="en-US" smtClean="0"/>
              <a:pPr/>
              <a:t>‹#›</a:t>
            </a:fld>
            <a:endParaRPr lang="en-US"/>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24797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indigenousknowledgenetwork.org/what-we-d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visualcapitalist.com/history-of-pandemics-deadliest/"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visualcapitalist.com/history-of-pandemics-deadliest/"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bc.ca/news/canada/saskatchewan/covid-sask-april-8-1.5526634"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3936145"/>
          </a:xfrm>
        </p:spPr>
        <p:txBody>
          <a:bodyPr/>
          <a:lstStyle/>
          <a:p>
            <a:pPr algn="ctr"/>
            <a:r>
              <a:rPr lang="en-US" sz="5400" dirty="0"/>
              <a:t>Indigenous disaster and emergency </a:t>
            </a:r>
            <a:r>
              <a:rPr lang="en-US" sz="5400" dirty="0" smtClean="0"/>
              <a:t>management</a:t>
            </a:r>
            <a:endParaRPr lang="en-US" sz="5400" dirty="0"/>
          </a:p>
        </p:txBody>
      </p:sp>
      <p:sp>
        <p:nvSpPr>
          <p:cNvPr id="3" name="Content Placeholder 2"/>
          <p:cNvSpPr>
            <a:spLocks noGrp="1"/>
          </p:cNvSpPr>
          <p:nvPr>
            <p:ph type="subTitle" idx="1"/>
          </p:nvPr>
        </p:nvSpPr>
        <p:spPr>
          <a:xfrm>
            <a:off x="1219200" y="3707546"/>
            <a:ext cx="9144000" cy="914400"/>
          </a:xfrm>
        </p:spPr>
        <p:txBody>
          <a:bodyPr>
            <a:noAutofit/>
          </a:bodyPr>
          <a:lstStyle/>
          <a:p>
            <a:pPr algn="ctr"/>
            <a:r>
              <a:rPr lang="en-US" sz="3200" dirty="0"/>
              <a:t>Do past disasters give insight into the </a:t>
            </a:r>
            <a:r>
              <a:rPr lang="en-US" sz="3200" dirty="0" err="1"/>
              <a:t>Covid</a:t>
            </a:r>
            <a:r>
              <a:rPr lang="en-US" sz="3200" dirty="0"/>
              <a:t> 19 pandemic?</a:t>
            </a:r>
          </a:p>
        </p:txBody>
      </p:sp>
      <p:sp>
        <p:nvSpPr>
          <p:cNvPr id="4" name="TextBox 3"/>
          <p:cNvSpPr txBox="1"/>
          <p:nvPr/>
        </p:nvSpPr>
        <p:spPr>
          <a:xfrm>
            <a:off x="609600" y="5128181"/>
            <a:ext cx="3967753" cy="1200329"/>
          </a:xfrm>
          <a:prstGeom prst="rect">
            <a:avLst/>
          </a:prstGeom>
          <a:noFill/>
        </p:spPr>
        <p:txBody>
          <a:bodyPr wrap="none" rtlCol="0">
            <a:spAutoFit/>
          </a:bodyPr>
          <a:lstStyle/>
          <a:p>
            <a:r>
              <a:rPr lang="en-US" sz="2400" dirty="0" smtClean="0"/>
              <a:t>Simon Lambert</a:t>
            </a:r>
          </a:p>
          <a:p>
            <a:r>
              <a:rPr lang="en-US" sz="2400" dirty="0" smtClean="0"/>
              <a:t>Indigenous Studies,</a:t>
            </a:r>
          </a:p>
          <a:p>
            <a:r>
              <a:rPr lang="en-US" sz="2400" dirty="0" smtClean="0"/>
              <a:t>University of Saskatchewan</a:t>
            </a:r>
            <a:endParaRPr lang="en-US" sz="2400" dirty="0"/>
          </a:p>
        </p:txBody>
      </p:sp>
    </p:spTree>
    <p:extLst>
      <p:ext uri="{BB962C8B-B14F-4D97-AF65-F5344CB8AC3E}">
        <p14:creationId xmlns:p14="http://schemas.microsoft.com/office/powerpoint/2010/main" val="4250319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400" dirty="0"/>
              <a:t>What is a Disaster?</a:t>
            </a:r>
            <a:endParaRPr lang="en-US" sz="4400" dirty="0"/>
          </a:p>
        </p:txBody>
      </p:sp>
      <p:pic>
        <p:nvPicPr>
          <p:cNvPr id="7" name="Picture 6"/>
          <p:cNvPicPr>
            <a:picLocks noChangeAspect="1"/>
          </p:cNvPicPr>
          <p:nvPr/>
        </p:nvPicPr>
        <p:blipFill>
          <a:blip r:embed="rId2"/>
          <a:stretch>
            <a:fillRect/>
          </a:stretch>
        </p:blipFill>
        <p:spPr>
          <a:xfrm>
            <a:off x="6122087" y="3427752"/>
            <a:ext cx="5171360" cy="3326606"/>
          </a:xfrm>
          <a:prstGeom prst="rect">
            <a:avLst/>
          </a:prstGeom>
        </p:spPr>
      </p:pic>
      <p:pic>
        <p:nvPicPr>
          <p:cNvPr id="8" name="Picture 7"/>
          <p:cNvPicPr>
            <a:picLocks noChangeAspect="1"/>
          </p:cNvPicPr>
          <p:nvPr/>
        </p:nvPicPr>
        <p:blipFill>
          <a:blip r:embed="rId3"/>
          <a:stretch>
            <a:fillRect/>
          </a:stretch>
        </p:blipFill>
        <p:spPr>
          <a:xfrm>
            <a:off x="8536960" y="152718"/>
            <a:ext cx="2756487" cy="3275034"/>
          </a:xfrm>
          <a:prstGeom prst="rect">
            <a:avLst/>
          </a:prstGeom>
        </p:spPr>
      </p:pic>
      <p:pic>
        <p:nvPicPr>
          <p:cNvPr id="9" name="Picture 8"/>
          <p:cNvPicPr>
            <a:picLocks noChangeAspect="1"/>
          </p:cNvPicPr>
          <p:nvPr/>
        </p:nvPicPr>
        <p:blipFill>
          <a:blip r:embed="rId4"/>
          <a:stretch>
            <a:fillRect/>
          </a:stretch>
        </p:blipFill>
        <p:spPr>
          <a:xfrm>
            <a:off x="324179" y="1607298"/>
            <a:ext cx="5695028" cy="3368695"/>
          </a:xfrm>
          <a:prstGeom prst="rect">
            <a:avLst/>
          </a:prstGeom>
        </p:spPr>
      </p:pic>
      <p:sp>
        <p:nvSpPr>
          <p:cNvPr id="10" name="Content Placeholder 9"/>
          <p:cNvSpPr>
            <a:spLocks noGrp="1"/>
          </p:cNvSpPr>
          <p:nvPr>
            <p:ph idx="1"/>
          </p:nvPr>
        </p:nvSpPr>
        <p:spPr/>
        <p:txBody>
          <a:bodyPr/>
          <a:lstStyle/>
          <a:p>
            <a:endParaRPr lang="en-US" dirty="0"/>
          </a:p>
        </p:txBody>
      </p:sp>
    </p:spTree>
    <p:extLst>
      <p:ext uri="{BB962C8B-B14F-4D97-AF65-F5344CB8AC3E}">
        <p14:creationId xmlns:p14="http://schemas.microsoft.com/office/powerpoint/2010/main" val="121757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11321988" cy="1371600"/>
          </a:xfrm>
        </p:spPr>
        <p:txBody>
          <a:bodyPr>
            <a:noAutofit/>
          </a:bodyPr>
          <a:lstStyle/>
          <a:p>
            <a:r>
              <a:rPr lang="en-CA" sz="4400" dirty="0" smtClean="0"/>
              <a:t>Canada’s definition of  Disaster…</a:t>
            </a:r>
            <a:endParaRPr lang="en-CA" sz="4400" dirty="0"/>
          </a:p>
        </p:txBody>
      </p:sp>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CA" sz="2800" dirty="0"/>
              <a:t>10 or more people killed</a:t>
            </a:r>
          </a:p>
          <a:p>
            <a:pPr marL="457200" indent="-457200">
              <a:buFont typeface="Arial" panose="020B0604020202020204" pitchFamily="34" charset="0"/>
              <a:buChar char="•"/>
            </a:pPr>
            <a:r>
              <a:rPr lang="en-CA" sz="2800" dirty="0"/>
              <a:t>100 or more people affected/injured/infected/evacuated or homeless</a:t>
            </a:r>
          </a:p>
          <a:p>
            <a:pPr marL="457200" indent="-457200">
              <a:buFont typeface="Arial" panose="020B0604020202020204" pitchFamily="34" charset="0"/>
              <a:buChar char="•"/>
            </a:pPr>
            <a:r>
              <a:rPr lang="en-CA" sz="2800" dirty="0"/>
              <a:t>an appeal for national/international assistance</a:t>
            </a:r>
          </a:p>
          <a:p>
            <a:pPr marL="457200" indent="-457200">
              <a:buFont typeface="Arial" panose="020B0604020202020204" pitchFamily="34" charset="0"/>
              <a:buChar char="•"/>
            </a:pPr>
            <a:r>
              <a:rPr lang="en-CA" sz="2800" dirty="0"/>
              <a:t>historical significance</a:t>
            </a:r>
          </a:p>
          <a:p>
            <a:pPr marL="457200" indent="-457200">
              <a:buFont typeface="Arial" panose="020B0604020202020204" pitchFamily="34" charset="0"/>
              <a:buChar char="•"/>
            </a:pPr>
            <a:r>
              <a:rPr lang="en-CA" sz="2800" dirty="0"/>
              <a:t>significant damage/interruption of normal processes such that the community affected cannot recover on its </a:t>
            </a:r>
            <a:r>
              <a:rPr lang="en-CA" sz="2800" dirty="0" smtClean="0"/>
              <a:t>own</a:t>
            </a:r>
          </a:p>
          <a:p>
            <a:r>
              <a:rPr lang="en-CA" sz="2800" dirty="0"/>
              <a:t>	</a:t>
            </a:r>
            <a:r>
              <a:rPr lang="en-CA" sz="2800" dirty="0" smtClean="0"/>
              <a:t>				(Public Safety Canada, 2017)</a:t>
            </a:r>
          </a:p>
          <a:p>
            <a:pPr marL="457200" indent="-457200">
              <a:buFont typeface="Arial" panose="020B0604020202020204" pitchFamily="34" charset="0"/>
              <a:buChar char="•"/>
            </a:pPr>
            <a:endParaRPr lang="en-CA" sz="3200" dirty="0"/>
          </a:p>
          <a:p>
            <a:endParaRPr lang="en-CA" sz="3200" dirty="0"/>
          </a:p>
        </p:txBody>
      </p:sp>
    </p:spTree>
    <p:extLst>
      <p:ext uri="{BB962C8B-B14F-4D97-AF65-F5344CB8AC3E}">
        <p14:creationId xmlns:p14="http://schemas.microsoft.com/office/powerpoint/2010/main" val="1395018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10160000" cy="1371600"/>
          </a:xfrm>
        </p:spPr>
        <p:txBody>
          <a:bodyPr>
            <a:noAutofit/>
          </a:bodyPr>
          <a:lstStyle/>
          <a:p>
            <a:r>
              <a:rPr lang="en-CA" sz="4400" dirty="0" smtClean="0"/>
              <a:t>Canada’s definition of  Disaster…</a:t>
            </a:r>
            <a:endParaRPr lang="en-CA" sz="4400" dirty="0"/>
          </a:p>
        </p:txBody>
      </p:sp>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CA" sz="2800" dirty="0"/>
              <a:t>10 or more people killed</a:t>
            </a:r>
          </a:p>
          <a:p>
            <a:pPr marL="457200" indent="-457200">
              <a:buFont typeface="Arial" panose="020B0604020202020204" pitchFamily="34" charset="0"/>
              <a:buChar char="•"/>
            </a:pPr>
            <a:r>
              <a:rPr lang="en-CA" sz="2800" dirty="0"/>
              <a:t>100 or more people affected/injured/infected/evacuated or homeless</a:t>
            </a:r>
          </a:p>
          <a:p>
            <a:pPr marL="457200" indent="-457200">
              <a:buFont typeface="Arial" panose="020B0604020202020204" pitchFamily="34" charset="0"/>
              <a:buChar char="•"/>
            </a:pPr>
            <a:r>
              <a:rPr lang="en-CA" sz="2800" dirty="0"/>
              <a:t>an appeal for national/international assistance</a:t>
            </a:r>
          </a:p>
          <a:p>
            <a:pPr marL="457200" indent="-457200">
              <a:buFont typeface="Arial" panose="020B0604020202020204" pitchFamily="34" charset="0"/>
              <a:buChar char="•"/>
            </a:pPr>
            <a:r>
              <a:rPr lang="en-CA" sz="2800" dirty="0">
                <a:solidFill>
                  <a:srgbClr val="C00000"/>
                </a:solidFill>
              </a:rPr>
              <a:t>historical significance</a:t>
            </a:r>
          </a:p>
          <a:p>
            <a:pPr marL="457200" indent="-457200">
              <a:buFont typeface="Arial" panose="020B0604020202020204" pitchFamily="34" charset="0"/>
              <a:buChar char="•"/>
            </a:pPr>
            <a:r>
              <a:rPr lang="en-CA" sz="2800" dirty="0">
                <a:solidFill>
                  <a:srgbClr val="C00000"/>
                </a:solidFill>
              </a:rPr>
              <a:t>significant damage/interruption of normal processes such that the community affected cannot recover on its </a:t>
            </a:r>
            <a:r>
              <a:rPr lang="en-CA" sz="2800" dirty="0" smtClean="0">
                <a:solidFill>
                  <a:srgbClr val="C00000"/>
                </a:solidFill>
              </a:rPr>
              <a:t>own</a:t>
            </a:r>
          </a:p>
          <a:p>
            <a:r>
              <a:rPr lang="en-CA" sz="2800" dirty="0"/>
              <a:t>	</a:t>
            </a:r>
            <a:r>
              <a:rPr lang="en-CA" sz="2800" dirty="0" smtClean="0"/>
              <a:t>				(Public Safety Canada, 2017)</a:t>
            </a:r>
          </a:p>
          <a:p>
            <a:pPr marL="457200" indent="-457200">
              <a:buFont typeface="Arial" panose="020B0604020202020204" pitchFamily="34" charset="0"/>
              <a:buChar char="•"/>
            </a:pPr>
            <a:endParaRPr lang="en-CA" sz="3200" dirty="0"/>
          </a:p>
          <a:p>
            <a:endParaRPr lang="en-CA" sz="3200" dirty="0"/>
          </a:p>
        </p:txBody>
      </p:sp>
    </p:spTree>
    <p:extLst>
      <p:ext uri="{BB962C8B-B14F-4D97-AF65-F5344CB8AC3E}">
        <p14:creationId xmlns:p14="http://schemas.microsoft.com/office/powerpoint/2010/main" val="25192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smtClean="0"/>
              <a:t>Hazards</a:t>
            </a:r>
            <a:endParaRPr lang="en-CA" sz="4400"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364602" y="1423004"/>
            <a:ext cx="6325489" cy="5247566"/>
          </a:xfrm>
          <a:prstGeom prst="rect">
            <a:avLst/>
          </a:prstGeom>
        </p:spPr>
      </p:pic>
      <p:pic>
        <p:nvPicPr>
          <p:cNvPr id="5" name="Picture 4"/>
          <p:cNvPicPr>
            <a:picLocks noChangeAspect="1"/>
          </p:cNvPicPr>
          <p:nvPr/>
        </p:nvPicPr>
        <p:blipFill>
          <a:blip r:embed="rId4"/>
          <a:stretch>
            <a:fillRect/>
          </a:stretch>
        </p:blipFill>
        <p:spPr>
          <a:xfrm>
            <a:off x="4316817" y="1865440"/>
            <a:ext cx="7556721" cy="4048601"/>
          </a:xfrm>
          <a:prstGeom prst="rect">
            <a:avLst/>
          </a:prstGeom>
        </p:spPr>
      </p:pic>
    </p:spTree>
    <p:extLst>
      <p:ext uri="{BB962C8B-B14F-4D97-AF65-F5344CB8AC3E}">
        <p14:creationId xmlns:p14="http://schemas.microsoft.com/office/powerpoint/2010/main" val="25555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smtClean="0"/>
              <a:t>Hazards</a:t>
            </a:r>
            <a:endParaRPr lang="en-CA" sz="4400" dirty="0"/>
          </a:p>
        </p:txBody>
      </p:sp>
      <p:sp>
        <p:nvSpPr>
          <p:cNvPr id="3" name="Content Placeholder 2"/>
          <p:cNvSpPr>
            <a:spLocks noGrp="1"/>
          </p:cNvSpPr>
          <p:nvPr>
            <p:ph idx="1"/>
          </p:nvPr>
        </p:nvSpPr>
        <p:spPr/>
        <p:txBody>
          <a:bodyPr/>
          <a:lstStyle/>
          <a:p>
            <a:endParaRPr lang="en-CA"/>
          </a:p>
        </p:txBody>
      </p:sp>
      <p:pic>
        <p:nvPicPr>
          <p:cNvPr id="6" name="Picture 5"/>
          <p:cNvPicPr>
            <a:picLocks noChangeAspect="1"/>
          </p:cNvPicPr>
          <p:nvPr/>
        </p:nvPicPr>
        <p:blipFill>
          <a:blip r:embed="rId2"/>
          <a:stretch>
            <a:fillRect/>
          </a:stretch>
        </p:blipFill>
        <p:spPr>
          <a:xfrm>
            <a:off x="190981" y="1418964"/>
            <a:ext cx="6146158" cy="5332520"/>
          </a:xfrm>
          <a:prstGeom prst="rect">
            <a:avLst/>
          </a:prstGeom>
        </p:spPr>
      </p:pic>
      <p:pic>
        <p:nvPicPr>
          <p:cNvPr id="7" name="Picture 6"/>
          <p:cNvPicPr>
            <a:picLocks noChangeAspect="1"/>
          </p:cNvPicPr>
          <p:nvPr/>
        </p:nvPicPr>
        <p:blipFill>
          <a:blip r:embed="rId3"/>
          <a:stretch>
            <a:fillRect/>
          </a:stretch>
        </p:blipFill>
        <p:spPr>
          <a:xfrm>
            <a:off x="4975068" y="2164634"/>
            <a:ext cx="6976929" cy="3841180"/>
          </a:xfrm>
          <a:prstGeom prst="rect">
            <a:avLst/>
          </a:prstGeom>
        </p:spPr>
      </p:pic>
    </p:spTree>
    <p:extLst>
      <p:ext uri="{BB962C8B-B14F-4D97-AF65-F5344CB8AC3E}">
        <p14:creationId xmlns:p14="http://schemas.microsoft.com/office/powerpoint/2010/main" val="1212338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Risk</a:t>
            </a:r>
            <a:endParaRPr lang="en-US" sz="4400" dirty="0"/>
          </a:p>
        </p:txBody>
      </p:sp>
      <p:sp>
        <p:nvSpPr>
          <p:cNvPr id="3" name="Content Placeholder 2"/>
          <p:cNvSpPr>
            <a:spLocks noGrp="1"/>
          </p:cNvSpPr>
          <p:nvPr>
            <p:ph idx="1"/>
          </p:nvPr>
        </p:nvSpPr>
        <p:spPr/>
        <p:txBody>
          <a:bodyPr>
            <a:normAutofit/>
          </a:bodyPr>
          <a:lstStyle/>
          <a:p>
            <a:endParaRPr lang="en-US" sz="3600" dirty="0" smtClean="0"/>
          </a:p>
          <a:p>
            <a:endParaRPr lang="en-US" sz="3600" dirty="0"/>
          </a:p>
          <a:p>
            <a:r>
              <a:rPr lang="en-US" sz="3600" dirty="0" smtClean="0"/>
              <a:t>Risk = Hazard x exposure</a:t>
            </a:r>
            <a:endParaRPr lang="en-US" sz="3600" dirty="0"/>
          </a:p>
        </p:txBody>
      </p:sp>
    </p:spTree>
    <p:extLst>
      <p:ext uri="{BB962C8B-B14F-4D97-AF65-F5344CB8AC3E}">
        <p14:creationId xmlns:p14="http://schemas.microsoft.com/office/powerpoint/2010/main" val="975987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Risk</a:t>
            </a:r>
            <a:endParaRPr lang="en-US" sz="4400" dirty="0"/>
          </a:p>
        </p:txBody>
      </p:sp>
      <p:sp>
        <p:nvSpPr>
          <p:cNvPr id="3" name="Content Placeholder 2"/>
          <p:cNvSpPr>
            <a:spLocks noGrp="1"/>
          </p:cNvSpPr>
          <p:nvPr>
            <p:ph idx="1"/>
          </p:nvPr>
        </p:nvSpPr>
        <p:spPr/>
        <p:txBody>
          <a:bodyPr>
            <a:normAutofit/>
          </a:bodyPr>
          <a:lstStyle/>
          <a:p>
            <a:endParaRPr lang="en-US" sz="3600" dirty="0" smtClean="0"/>
          </a:p>
          <a:p>
            <a:endParaRPr lang="en-US" sz="3600" dirty="0"/>
          </a:p>
          <a:p>
            <a:r>
              <a:rPr lang="en-US" sz="3600" dirty="0" smtClean="0"/>
              <a:t>Risk = Hazard x exposure + outrage!</a:t>
            </a:r>
            <a:endParaRPr lang="en-US" sz="3600" dirty="0"/>
          </a:p>
        </p:txBody>
      </p:sp>
    </p:spTree>
    <p:extLst>
      <p:ext uri="{BB962C8B-B14F-4D97-AF65-F5344CB8AC3E}">
        <p14:creationId xmlns:p14="http://schemas.microsoft.com/office/powerpoint/2010/main" val="3957643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09599" y="152718"/>
            <a:ext cx="9034021" cy="1371600"/>
          </a:xfrm>
        </p:spPr>
        <p:txBody>
          <a:bodyPr>
            <a:noAutofit/>
          </a:bodyPr>
          <a:lstStyle/>
          <a:p>
            <a:r>
              <a:rPr lang="en-US" sz="4400" dirty="0"/>
              <a:t>Vulnerability</a:t>
            </a:r>
            <a:endParaRPr lang="en-CA" altLang="en-US" sz="4400" dirty="0" smtClean="0">
              <a:solidFill>
                <a:srgbClr val="C00000"/>
              </a:solidFill>
            </a:endParaRPr>
          </a:p>
        </p:txBody>
      </p:sp>
      <p:sp>
        <p:nvSpPr>
          <p:cNvPr id="49155" name="Content Placeholder 2"/>
          <p:cNvSpPr>
            <a:spLocks noGrp="1"/>
          </p:cNvSpPr>
          <p:nvPr>
            <p:ph idx="1"/>
          </p:nvPr>
        </p:nvSpPr>
        <p:spPr>
          <a:xfrm>
            <a:off x="609599" y="1752601"/>
            <a:ext cx="10448041" cy="4373563"/>
          </a:xfrm>
        </p:spPr>
        <p:txBody>
          <a:bodyPr>
            <a:noAutofit/>
          </a:bodyPr>
          <a:lstStyle/>
          <a:p>
            <a:pPr marL="0" indent="0" eaLnBrk="1" hangingPunct="1">
              <a:buNone/>
            </a:pPr>
            <a:r>
              <a:rPr lang="en-CA" altLang="en-US" sz="3200" b="0" dirty="0" smtClean="0"/>
              <a:t>“The use of the concept of vulnerability in Indigenous communities carries added meaning given the historical context of colonisation and the processes that have taken place in settler societies, such as the forced removal of Indigenous individuals and communities from their land and state-condoned efforts to assimilate Indigenous communities.” (p. 3).</a:t>
            </a:r>
          </a:p>
          <a:p>
            <a:pPr marL="0" indent="0" eaLnBrk="1" hangingPunct="1">
              <a:buNone/>
            </a:pPr>
            <a:r>
              <a:rPr lang="en-CA" altLang="en-US" sz="3200" b="0" dirty="0"/>
              <a:t>	</a:t>
            </a:r>
            <a:r>
              <a:rPr lang="en-CA" altLang="en-US" sz="3200" b="0" dirty="0" smtClean="0"/>
              <a:t>					Dr. Heidi Ellemor (2005)</a:t>
            </a:r>
          </a:p>
        </p:txBody>
      </p:sp>
    </p:spTree>
    <p:extLst>
      <p:ext uri="{BB962C8B-B14F-4D97-AF65-F5344CB8AC3E}">
        <p14:creationId xmlns:p14="http://schemas.microsoft.com/office/powerpoint/2010/main" val="2730389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599" y="152718"/>
            <a:ext cx="9203703" cy="1371600"/>
          </a:xfrm>
        </p:spPr>
        <p:txBody>
          <a:bodyPr>
            <a:noAutofit/>
          </a:bodyPr>
          <a:lstStyle/>
          <a:p>
            <a:r>
              <a:rPr lang="en-US" sz="4400" dirty="0"/>
              <a:t>Vulnerability</a:t>
            </a:r>
            <a:endParaRPr lang="en-CA" altLang="en-US" sz="4400" dirty="0" smtClean="0">
              <a:solidFill>
                <a:srgbClr val="C00000"/>
              </a:solidFill>
            </a:endParaRPr>
          </a:p>
        </p:txBody>
      </p:sp>
      <p:sp>
        <p:nvSpPr>
          <p:cNvPr id="48131" name="Content Placeholder 2"/>
          <p:cNvSpPr>
            <a:spLocks noGrp="1"/>
          </p:cNvSpPr>
          <p:nvPr>
            <p:ph idx="1"/>
          </p:nvPr>
        </p:nvSpPr>
        <p:spPr/>
        <p:txBody>
          <a:bodyPr>
            <a:normAutofit/>
          </a:bodyPr>
          <a:lstStyle/>
          <a:p>
            <a:pPr marL="0" indent="0" eaLnBrk="1" hangingPunct="1">
              <a:buNone/>
            </a:pPr>
            <a:r>
              <a:rPr lang="en-CA" altLang="en-US" sz="3200" b="0" dirty="0" smtClean="0"/>
              <a:t>“Emergency management has historically been inﬂuenced by civil defence with ‘command-and-control’, hierarchical models of relating to the community. These models provided a barrier to community involvement in emergency management and were not sensitive to the cultural contexts of indigenous communities.”</a:t>
            </a:r>
          </a:p>
        </p:txBody>
      </p:sp>
    </p:spTree>
    <p:extLst>
      <p:ext uri="{BB962C8B-B14F-4D97-AF65-F5344CB8AC3E}">
        <p14:creationId xmlns:p14="http://schemas.microsoft.com/office/powerpoint/2010/main" val="3000704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Vulnerability</a:t>
            </a:r>
            <a:endParaRPr lang="en-US" sz="4400" dirty="0"/>
          </a:p>
        </p:txBody>
      </p:sp>
      <p:sp>
        <p:nvSpPr>
          <p:cNvPr id="3" name="Content Placeholder 2"/>
          <p:cNvSpPr>
            <a:spLocks noGrp="1"/>
          </p:cNvSpPr>
          <p:nvPr>
            <p:ph idx="1"/>
          </p:nvPr>
        </p:nvSpPr>
        <p:spPr/>
        <p:txBody>
          <a:bodyPr>
            <a:normAutofit/>
          </a:bodyPr>
          <a:lstStyle/>
          <a:p>
            <a:endParaRPr lang="en-US" sz="3600" dirty="0" smtClean="0"/>
          </a:p>
          <a:p>
            <a:endParaRPr lang="en-US" sz="3600" dirty="0" smtClean="0"/>
          </a:p>
          <a:p>
            <a:pPr algn="ctr"/>
            <a:r>
              <a:rPr lang="en-US" sz="4400" dirty="0" smtClean="0"/>
              <a:t>So, we’re vulnerable’?</a:t>
            </a:r>
            <a:endParaRPr lang="en-US" sz="4400" dirty="0"/>
          </a:p>
        </p:txBody>
      </p:sp>
    </p:spTree>
    <p:extLst>
      <p:ext uri="{BB962C8B-B14F-4D97-AF65-F5344CB8AC3E}">
        <p14:creationId xmlns:p14="http://schemas.microsoft.com/office/powerpoint/2010/main" val="4186421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718"/>
            <a:ext cx="11381295" cy="1371600"/>
          </a:xfrm>
        </p:spPr>
        <p:txBody>
          <a:bodyPr>
            <a:noAutofit/>
          </a:bodyPr>
          <a:lstStyle/>
          <a:p>
            <a:r>
              <a:rPr lang="en-US" sz="4400" dirty="0" smtClean="0"/>
              <a:t>What am I going to talk about?</a:t>
            </a:r>
            <a:endParaRPr lang="en-US" sz="4400" dirty="0"/>
          </a:p>
        </p:txBody>
      </p:sp>
      <p:sp>
        <p:nvSpPr>
          <p:cNvPr id="3" name="Content Placeholder 2"/>
          <p:cNvSpPr>
            <a:spLocks noGrp="1"/>
          </p:cNvSpPr>
          <p:nvPr>
            <p:ph idx="1"/>
          </p:nvPr>
        </p:nvSpPr>
        <p:spPr>
          <a:xfrm>
            <a:off x="609599" y="1630053"/>
            <a:ext cx="10160000" cy="4373563"/>
          </a:xfrm>
        </p:spPr>
        <p:txBody>
          <a:bodyPr>
            <a:noAutofit/>
          </a:bodyPr>
          <a:lstStyle/>
          <a:p>
            <a:pPr marL="342900" lvl="0" indent="-342900">
              <a:buFont typeface="Arial" panose="020B0604020202020204" pitchFamily="34" charset="0"/>
              <a:buChar char="•"/>
            </a:pPr>
            <a:r>
              <a:rPr lang="en-US" sz="2800" dirty="0" smtClean="0"/>
              <a:t>Who am I?</a:t>
            </a:r>
          </a:p>
          <a:p>
            <a:pPr marL="800100" lvl="1" indent="-342900"/>
            <a:r>
              <a:rPr lang="en-US" sz="2800" dirty="0" smtClean="0"/>
              <a:t>And what do I know about disasters?</a:t>
            </a:r>
            <a:endParaRPr lang="en-US" sz="2800" dirty="0"/>
          </a:p>
          <a:p>
            <a:pPr marL="342900" lvl="0" indent="-342900">
              <a:buFont typeface="Arial" panose="020B0604020202020204" pitchFamily="34" charset="0"/>
              <a:buChar char="•"/>
            </a:pPr>
            <a:r>
              <a:rPr lang="en-US" sz="2800" dirty="0" smtClean="0"/>
              <a:t>Some terms </a:t>
            </a:r>
            <a:r>
              <a:rPr lang="en-US" sz="2800" dirty="0"/>
              <a:t>and definitions</a:t>
            </a:r>
          </a:p>
          <a:p>
            <a:pPr marL="342900" lvl="0" indent="-342900">
              <a:buFont typeface="Arial" panose="020B0604020202020204" pitchFamily="34" charset="0"/>
              <a:buChar char="•"/>
            </a:pPr>
            <a:r>
              <a:rPr lang="en-US" sz="2800" dirty="0"/>
              <a:t>History</a:t>
            </a:r>
          </a:p>
          <a:p>
            <a:pPr lvl="1"/>
            <a:r>
              <a:rPr lang="en-US" sz="2800" dirty="0" smtClean="0"/>
              <a:t>Indigenous Peoples and disasters</a:t>
            </a:r>
          </a:p>
          <a:p>
            <a:pPr lvl="1"/>
            <a:r>
              <a:rPr lang="en-US" sz="2800" dirty="0" smtClean="0"/>
              <a:t>Pandemics</a:t>
            </a:r>
            <a:endParaRPr lang="en-US" sz="2800" dirty="0"/>
          </a:p>
          <a:p>
            <a:pPr marL="342900" lvl="0" indent="-342900">
              <a:buFont typeface="Arial" panose="020B0604020202020204" pitchFamily="34" charset="0"/>
              <a:buChar char="•"/>
            </a:pPr>
            <a:r>
              <a:rPr lang="en-US" sz="2800" dirty="0"/>
              <a:t>What’s going on in SK?</a:t>
            </a:r>
          </a:p>
          <a:p>
            <a:pPr marL="342900" lvl="0" indent="-342900">
              <a:buFont typeface="Arial" panose="020B0604020202020204" pitchFamily="34" charset="0"/>
              <a:buChar char="•"/>
            </a:pPr>
            <a:r>
              <a:rPr lang="en-US" sz="2800" dirty="0"/>
              <a:t>Research challenges</a:t>
            </a:r>
          </a:p>
          <a:p>
            <a:pPr marL="342900" lvl="0" indent="-342900">
              <a:buFont typeface="Arial" panose="020B0604020202020204" pitchFamily="34" charset="0"/>
              <a:buChar char="•"/>
            </a:pPr>
            <a:r>
              <a:rPr lang="en-US" sz="2800" dirty="0"/>
              <a:t>Questions?</a:t>
            </a:r>
          </a:p>
          <a:p>
            <a:endParaRPr lang="en-US" sz="2800" dirty="0"/>
          </a:p>
        </p:txBody>
      </p:sp>
    </p:spTree>
    <p:extLst>
      <p:ext uri="{BB962C8B-B14F-4D97-AF65-F5344CB8AC3E}">
        <p14:creationId xmlns:p14="http://schemas.microsoft.com/office/powerpoint/2010/main" val="3714947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635365" y="1445180"/>
            <a:ext cx="7998551" cy="5396282"/>
          </a:xfrm>
        </p:spPr>
      </p:pic>
      <p:sp>
        <p:nvSpPr>
          <p:cNvPr id="2" name="Title 1"/>
          <p:cNvSpPr>
            <a:spLocks noGrp="1"/>
          </p:cNvSpPr>
          <p:nvPr>
            <p:ph type="title"/>
          </p:nvPr>
        </p:nvSpPr>
        <p:spPr/>
        <p:txBody>
          <a:bodyPr>
            <a:normAutofit/>
          </a:bodyPr>
          <a:lstStyle/>
          <a:p>
            <a:r>
              <a:rPr lang="en-NZ" sz="4400" dirty="0" smtClean="0"/>
              <a:t>The 4 R model</a:t>
            </a:r>
            <a:endParaRPr lang="en-NZ" sz="4400" dirty="0"/>
          </a:p>
        </p:txBody>
      </p:sp>
      <p:sp>
        <p:nvSpPr>
          <p:cNvPr id="3" name="Rectangle 2"/>
          <p:cNvSpPr/>
          <p:nvPr/>
        </p:nvSpPr>
        <p:spPr>
          <a:xfrm>
            <a:off x="2635365" y="3818581"/>
            <a:ext cx="871671" cy="324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Right Arrow 4"/>
          <p:cNvSpPr/>
          <p:nvPr/>
        </p:nvSpPr>
        <p:spPr>
          <a:xfrm>
            <a:off x="5967166" y="3157979"/>
            <a:ext cx="2269765" cy="188536"/>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Rectangle 6"/>
          <p:cNvSpPr/>
          <p:nvPr/>
        </p:nvSpPr>
        <p:spPr>
          <a:xfrm>
            <a:off x="2635365" y="4562573"/>
            <a:ext cx="984528" cy="38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26514" y="2790582"/>
            <a:ext cx="2000578" cy="461665"/>
          </a:xfrm>
          <a:prstGeom prst="rect">
            <a:avLst/>
          </a:prstGeom>
          <a:noFill/>
        </p:spPr>
        <p:txBody>
          <a:bodyPr wrap="square" rtlCol="0">
            <a:spAutoFit/>
          </a:bodyPr>
          <a:lstStyle/>
          <a:p>
            <a:r>
              <a:rPr lang="en-US" sz="2400" dirty="0" smtClean="0">
                <a:solidFill>
                  <a:srgbClr val="C00000"/>
                </a:solidFill>
              </a:rPr>
              <a:t>Resilience</a:t>
            </a:r>
            <a:endParaRPr lang="en-US" sz="2400" dirty="0">
              <a:solidFill>
                <a:srgbClr val="C00000"/>
              </a:solidFill>
            </a:endParaRPr>
          </a:p>
        </p:txBody>
      </p:sp>
    </p:spTree>
    <p:extLst>
      <p:ext uri="{BB962C8B-B14F-4D97-AF65-F5344CB8AC3E}">
        <p14:creationId xmlns:p14="http://schemas.microsoft.com/office/powerpoint/2010/main" val="159891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635365" y="1445180"/>
            <a:ext cx="7998551" cy="5396282"/>
          </a:xfrm>
        </p:spPr>
      </p:pic>
      <p:sp>
        <p:nvSpPr>
          <p:cNvPr id="2" name="Title 1"/>
          <p:cNvSpPr>
            <a:spLocks noGrp="1"/>
          </p:cNvSpPr>
          <p:nvPr>
            <p:ph type="title"/>
          </p:nvPr>
        </p:nvSpPr>
        <p:spPr/>
        <p:txBody>
          <a:bodyPr>
            <a:normAutofit/>
          </a:bodyPr>
          <a:lstStyle/>
          <a:p>
            <a:r>
              <a:rPr lang="en-NZ" sz="4400" dirty="0" smtClean="0"/>
              <a:t>The 4 R model</a:t>
            </a:r>
            <a:endParaRPr lang="en-NZ" sz="4400" dirty="0"/>
          </a:p>
        </p:txBody>
      </p:sp>
      <p:sp>
        <p:nvSpPr>
          <p:cNvPr id="3" name="Rectangle 2"/>
          <p:cNvSpPr/>
          <p:nvPr/>
        </p:nvSpPr>
        <p:spPr>
          <a:xfrm>
            <a:off x="2635365" y="3818581"/>
            <a:ext cx="871671" cy="324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Right Arrow 4"/>
          <p:cNvSpPr/>
          <p:nvPr/>
        </p:nvSpPr>
        <p:spPr>
          <a:xfrm>
            <a:off x="5967167" y="3157978"/>
            <a:ext cx="1555424" cy="21681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Rectangle 6"/>
          <p:cNvSpPr/>
          <p:nvPr/>
        </p:nvSpPr>
        <p:spPr>
          <a:xfrm>
            <a:off x="2635365" y="4562573"/>
            <a:ext cx="984528" cy="38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26514" y="2790582"/>
            <a:ext cx="2000578" cy="461665"/>
          </a:xfrm>
          <a:prstGeom prst="rect">
            <a:avLst/>
          </a:prstGeom>
          <a:noFill/>
        </p:spPr>
        <p:txBody>
          <a:bodyPr wrap="square" rtlCol="0">
            <a:spAutoFit/>
          </a:bodyPr>
          <a:lstStyle/>
          <a:p>
            <a:r>
              <a:rPr lang="en-US" sz="2400" dirty="0" smtClean="0">
                <a:solidFill>
                  <a:srgbClr val="C00000"/>
                </a:solidFill>
              </a:rPr>
              <a:t>Resilience</a:t>
            </a:r>
            <a:endParaRPr lang="en-US" sz="2400" dirty="0">
              <a:solidFill>
                <a:srgbClr val="C00000"/>
              </a:solidFill>
            </a:endParaRPr>
          </a:p>
        </p:txBody>
      </p:sp>
    </p:spTree>
    <p:extLst>
      <p:ext uri="{BB962C8B-B14F-4D97-AF65-F5344CB8AC3E}">
        <p14:creationId xmlns:p14="http://schemas.microsoft.com/office/powerpoint/2010/main" val="16574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635365" y="1445180"/>
            <a:ext cx="7998551" cy="5396282"/>
          </a:xfrm>
        </p:spPr>
      </p:pic>
      <p:sp>
        <p:nvSpPr>
          <p:cNvPr id="2" name="Title 1"/>
          <p:cNvSpPr>
            <a:spLocks noGrp="1"/>
          </p:cNvSpPr>
          <p:nvPr>
            <p:ph type="title"/>
          </p:nvPr>
        </p:nvSpPr>
        <p:spPr/>
        <p:txBody>
          <a:bodyPr>
            <a:normAutofit/>
          </a:bodyPr>
          <a:lstStyle/>
          <a:p>
            <a:r>
              <a:rPr lang="en-NZ" sz="4400" dirty="0" smtClean="0"/>
              <a:t>The 4 R model</a:t>
            </a:r>
            <a:endParaRPr lang="en-NZ" sz="4400" dirty="0"/>
          </a:p>
        </p:txBody>
      </p:sp>
      <p:sp>
        <p:nvSpPr>
          <p:cNvPr id="3" name="Rectangle 2"/>
          <p:cNvSpPr/>
          <p:nvPr/>
        </p:nvSpPr>
        <p:spPr>
          <a:xfrm>
            <a:off x="2635365" y="3818581"/>
            <a:ext cx="871671" cy="324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Right Arrow 4"/>
          <p:cNvSpPr/>
          <p:nvPr/>
        </p:nvSpPr>
        <p:spPr>
          <a:xfrm>
            <a:off x="5967167" y="3157978"/>
            <a:ext cx="1555424" cy="21681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Rectangle 6"/>
          <p:cNvSpPr/>
          <p:nvPr/>
        </p:nvSpPr>
        <p:spPr>
          <a:xfrm>
            <a:off x="2635365" y="4562573"/>
            <a:ext cx="984528" cy="38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26514" y="2790582"/>
            <a:ext cx="2000578" cy="461665"/>
          </a:xfrm>
          <a:prstGeom prst="rect">
            <a:avLst/>
          </a:prstGeom>
          <a:noFill/>
        </p:spPr>
        <p:txBody>
          <a:bodyPr wrap="square" rtlCol="0">
            <a:spAutoFit/>
          </a:bodyPr>
          <a:lstStyle/>
          <a:p>
            <a:r>
              <a:rPr lang="en-US" sz="2400" dirty="0" smtClean="0">
                <a:solidFill>
                  <a:srgbClr val="C00000"/>
                </a:solidFill>
              </a:rPr>
              <a:t>Resilience</a:t>
            </a:r>
            <a:endParaRPr lang="en-US" sz="2400" dirty="0">
              <a:solidFill>
                <a:srgbClr val="C00000"/>
              </a:solidFill>
            </a:endParaRPr>
          </a:p>
        </p:txBody>
      </p:sp>
      <p:sp>
        <p:nvSpPr>
          <p:cNvPr id="9" name="Up-Down Arrow 8"/>
          <p:cNvSpPr/>
          <p:nvPr/>
        </p:nvSpPr>
        <p:spPr>
          <a:xfrm>
            <a:off x="8189794" y="3450211"/>
            <a:ext cx="190631" cy="2017336"/>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9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635365" y="1445180"/>
            <a:ext cx="7998551" cy="5396282"/>
          </a:xfrm>
        </p:spPr>
      </p:pic>
      <p:sp>
        <p:nvSpPr>
          <p:cNvPr id="2" name="Title 1"/>
          <p:cNvSpPr>
            <a:spLocks noGrp="1"/>
          </p:cNvSpPr>
          <p:nvPr>
            <p:ph type="title"/>
          </p:nvPr>
        </p:nvSpPr>
        <p:spPr/>
        <p:txBody>
          <a:bodyPr>
            <a:normAutofit/>
          </a:bodyPr>
          <a:lstStyle/>
          <a:p>
            <a:r>
              <a:rPr lang="en-NZ" sz="4400" dirty="0" smtClean="0"/>
              <a:t>The 4 R model</a:t>
            </a:r>
            <a:endParaRPr lang="en-NZ" sz="4400" dirty="0"/>
          </a:p>
        </p:txBody>
      </p:sp>
      <p:sp>
        <p:nvSpPr>
          <p:cNvPr id="3" name="Rectangle 2"/>
          <p:cNvSpPr/>
          <p:nvPr/>
        </p:nvSpPr>
        <p:spPr>
          <a:xfrm>
            <a:off x="2635365" y="3818581"/>
            <a:ext cx="871671" cy="324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Right Arrow 4"/>
          <p:cNvSpPr/>
          <p:nvPr/>
        </p:nvSpPr>
        <p:spPr>
          <a:xfrm>
            <a:off x="5967167" y="3157978"/>
            <a:ext cx="1555424" cy="21681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Rectangle 6"/>
          <p:cNvSpPr/>
          <p:nvPr/>
        </p:nvSpPr>
        <p:spPr>
          <a:xfrm>
            <a:off x="2635365" y="4562573"/>
            <a:ext cx="984528" cy="386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26514" y="2790582"/>
            <a:ext cx="2000578" cy="461665"/>
          </a:xfrm>
          <a:prstGeom prst="rect">
            <a:avLst/>
          </a:prstGeom>
          <a:noFill/>
        </p:spPr>
        <p:txBody>
          <a:bodyPr wrap="square" rtlCol="0">
            <a:spAutoFit/>
          </a:bodyPr>
          <a:lstStyle/>
          <a:p>
            <a:r>
              <a:rPr lang="en-US" sz="2400" dirty="0" smtClean="0">
                <a:solidFill>
                  <a:srgbClr val="C00000"/>
                </a:solidFill>
              </a:rPr>
              <a:t>Resilience</a:t>
            </a:r>
            <a:endParaRPr lang="en-US" sz="2400" dirty="0">
              <a:solidFill>
                <a:srgbClr val="C00000"/>
              </a:solidFill>
            </a:endParaRPr>
          </a:p>
        </p:txBody>
      </p:sp>
      <p:sp>
        <p:nvSpPr>
          <p:cNvPr id="9" name="Up-Down Arrow 8"/>
          <p:cNvSpPr/>
          <p:nvPr/>
        </p:nvSpPr>
        <p:spPr>
          <a:xfrm>
            <a:off x="8201320" y="3450210"/>
            <a:ext cx="179105" cy="1187777"/>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01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718"/>
            <a:ext cx="10514029" cy="1371600"/>
          </a:xfrm>
        </p:spPr>
        <p:txBody>
          <a:bodyPr>
            <a:noAutofit/>
          </a:bodyPr>
          <a:lstStyle/>
          <a:p>
            <a:r>
              <a:rPr lang="en-US" sz="4400" dirty="0" smtClean="0"/>
              <a:t>this ‘resilience’ thing …</a:t>
            </a:r>
            <a:endParaRPr lang="en-US" sz="4400" dirty="0"/>
          </a:p>
        </p:txBody>
      </p:sp>
      <p:pic>
        <p:nvPicPr>
          <p:cNvPr id="4" name="Content Placeholder 6"/>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8000" contrast="-21000"/>
                    </a14:imgEffect>
                  </a14:imgLayer>
                </a14:imgProps>
              </a:ext>
              <a:ext uri="{28A0092B-C50C-407E-A947-70E740481C1C}">
                <a14:useLocalDpi xmlns:a14="http://schemas.microsoft.com/office/drawing/2010/main" val="0"/>
              </a:ext>
            </a:extLst>
          </a:blip>
          <a:srcRect/>
          <a:stretch>
            <a:fillRect/>
          </a:stretch>
        </p:blipFill>
        <p:spPr>
          <a:xfrm>
            <a:off x="7663991" y="1609868"/>
            <a:ext cx="3676453" cy="4897055"/>
          </a:xfrm>
        </p:spPr>
      </p:pic>
      <p:sp>
        <p:nvSpPr>
          <p:cNvPr id="3" name="TextBox 2"/>
          <p:cNvSpPr txBox="1"/>
          <p:nvPr/>
        </p:nvSpPr>
        <p:spPr>
          <a:xfrm>
            <a:off x="609599" y="2041813"/>
            <a:ext cx="6636445" cy="3046988"/>
          </a:xfrm>
          <a:prstGeom prst="rect">
            <a:avLst/>
          </a:prstGeom>
          <a:noFill/>
        </p:spPr>
        <p:txBody>
          <a:bodyPr wrap="square" rtlCol="0">
            <a:spAutoFit/>
          </a:bodyPr>
          <a:lstStyle/>
          <a:p>
            <a:r>
              <a:rPr lang="en-US" sz="3200" dirty="0" smtClean="0"/>
              <a:t>“Indigenous concepts of resilience are grounded in cultural values that have persisted despite profound changes in the nature of community life.”</a:t>
            </a:r>
          </a:p>
          <a:p>
            <a:r>
              <a:rPr lang="en-US" sz="3200" dirty="0"/>
              <a:t>	</a:t>
            </a:r>
            <a:r>
              <a:rPr lang="en-US" sz="3200" dirty="0" smtClean="0"/>
              <a:t>	</a:t>
            </a:r>
            <a:r>
              <a:rPr lang="en-US" sz="3200" dirty="0" err="1" smtClean="0"/>
              <a:t>Kirmayer</a:t>
            </a:r>
            <a:r>
              <a:rPr lang="en-US" sz="3200" dirty="0" smtClean="0"/>
              <a:t> et al. (2012)</a:t>
            </a:r>
            <a:endParaRPr lang="en-US" sz="3200" dirty="0"/>
          </a:p>
        </p:txBody>
      </p:sp>
    </p:spTree>
    <p:extLst>
      <p:ext uri="{BB962C8B-B14F-4D97-AF65-F5344CB8AC3E}">
        <p14:creationId xmlns:p14="http://schemas.microsoft.com/office/powerpoint/2010/main" val="2857589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718"/>
            <a:ext cx="10825113" cy="1599882"/>
          </a:xfrm>
        </p:spPr>
        <p:txBody>
          <a:bodyPr>
            <a:noAutofit/>
          </a:bodyPr>
          <a:lstStyle/>
          <a:p>
            <a:r>
              <a:rPr lang="en-US" sz="4400" dirty="0" smtClean="0"/>
              <a:t>What else do I know about disasters?</a:t>
            </a:r>
            <a:endParaRPr lang="en-US" sz="4400" dirty="0"/>
          </a:p>
        </p:txBody>
      </p:sp>
      <p:sp>
        <p:nvSpPr>
          <p:cNvPr id="3" name="Content Placeholder 2"/>
          <p:cNvSpPr>
            <a:spLocks noGrp="1"/>
          </p:cNvSpPr>
          <p:nvPr>
            <p:ph idx="1"/>
          </p:nvPr>
        </p:nvSpPr>
        <p:spPr>
          <a:xfrm>
            <a:off x="609600" y="1752600"/>
            <a:ext cx="10160000" cy="5105399"/>
          </a:xfrm>
        </p:spPr>
        <p:txBody>
          <a:bodyPr>
            <a:normAutofit/>
          </a:bodyPr>
          <a:lstStyle/>
          <a:p>
            <a:endParaRPr lang="en-US" sz="3600" dirty="0" smtClean="0"/>
          </a:p>
          <a:p>
            <a:endParaRPr lang="en-US" sz="3600" dirty="0"/>
          </a:p>
          <a:p>
            <a:pPr algn="ctr"/>
            <a:r>
              <a:rPr lang="en-US" sz="3600" dirty="0" smtClean="0"/>
              <a:t>“Every disaster is a story teller.”</a:t>
            </a:r>
          </a:p>
          <a:p>
            <a:r>
              <a:rPr lang="en-US" sz="3600" dirty="0"/>
              <a:t>	</a:t>
            </a:r>
            <a:r>
              <a:rPr lang="en-US" sz="3600" dirty="0" smtClean="0"/>
              <a:t>					       </a:t>
            </a:r>
            <a:r>
              <a:rPr lang="en-US" sz="3200" dirty="0" smtClean="0"/>
              <a:t>Dr. Victor </a:t>
            </a:r>
            <a:r>
              <a:rPr lang="en-US" sz="3200" dirty="0" err="1" smtClean="0"/>
              <a:t>Okorie</a:t>
            </a:r>
            <a:endParaRPr lang="en-US" sz="3600" dirty="0" smtClean="0"/>
          </a:p>
          <a:p>
            <a:endParaRPr lang="en-US" b="0" dirty="0">
              <a:hlinkClick r:id="rId2"/>
            </a:endParaRPr>
          </a:p>
          <a:p>
            <a:endParaRPr lang="en-US" b="0" dirty="0" smtClean="0">
              <a:hlinkClick r:id="rId2"/>
            </a:endParaRPr>
          </a:p>
          <a:p>
            <a:r>
              <a:rPr lang="en-US" b="0" dirty="0" smtClean="0">
                <a:hlinkClick r:id="rId2"/>
              </a:rPr>
              <a:t>https</a:t>
            </a:r>
            <a:r>
              <a:rPr lang="en-US" b="0" dirty="0">
                <a:hlinkClick r:id="rId2"/>
              </a:rPr>
              <a:t>://indigenousknowledgenetwork.org/what-we-do/</a:t>
            </a:r>
            <a:endParaRPr lang="en-US" b="0" dirty="0"/>
          </a:p>
        </p:txBody>
      </p:sp>
    </p:spTree>
    <p:extLst>
      <p:ext uri="{BB962C8B-B14F-4D97-AF65-F5344CB8AC3E}">
        <p14:creationId xmlns:p14="http://schemas.microsoft.com/office/powerpoint/2010/main" val="42385193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History of Pandemics by Death To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10609" y="-543217"/>
            <a:ext cx="6071742" cy="142938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52718"/>
            <a:ext cx="9382812" cy="1371600"/>
          </a:xfrm>
        </p:spPr>
        <p:txBody>
          <a:bodyPr>
            <a:normAutofit/>
          </a:bodyPr>
          <a:lstStyle/>
          <a:p>
            <a:r>
              <a:rPr lang="en-US" sz="4400" dirty="0" smtClean="0"/>
              <a:t>Past Pandemics</a:t>
            </a:r>
            <a:endParaRPr lang="en-US" sz="4400" dirty="0"/>
          </a:p>
        </p:txBody>
      </p:sp>
      <p:sp>
        <p:nvSpPr>
          <p:cNvPr id="4" name="TextBox 3"/>
          <p:cNvSpPr txBox="1"/>
          <p:nvPr/>
        </p:nvSpPr>
        <p:spPr>
          <a:xfrm>
            <a:off x="31423" y="5888852"/>
            <a:ext cx="6759019" cy="584775"/>
          </a:xfrm>
          <a:prstGeom prst="rect">
            <a:avLst/>
          </a:prstGeom>
          <a:noFill/>
        </p:spPr>
        <p:txBody>
          <a:bodyPr wrap="square" rtlCol="0">
            <a:spAutoFit/>
          </a:bodyPr>
          <a:lstStyle/>
          <a:p>
            <a:r>
              <a:rPr lang="en-US" sz="1600" dirty="0" smtClean="0"/>
              <a:t>Source: Nicolas </a:t>
            </a:r>
            <a:r>
              <a:rPr lang="en-US" sz="1600" dirty="0" err="1" smtClean="0"/>
              <a:t>LePan</a:t>
            </a:r>
            <a:endParaRPr lang="en-US" sz="1600" dirty="0" smtClean="0"/>
          </a:p>
          <a:p>
            <a:r>
              <a:rPr lang="en-US" sz="1600" dirty="0">
                <a:hlinkClick r:id="rId3"/>
              </a:rPr>
              <a:t>https://www.visualcapitalist.com/history-of-pandemics-deadliest/</a:t>
            </a:r>
            <a:endParaRPr lang="en-US" sz="1600" dirty="0"/>
          </a:p>
        </p:txBody>
      </p:sp>
    </p:spTree>
    <p:extLst>
      <p:ext uri="{BB962C8B-B14F-4D97-AF65-F5344CB8AC3E}">
        <p14:creationId xmlns:p14="http://schemas.microsoft.com/office/powerpoint/2010/main" val="2237704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History of Pandemics by Death To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10608" y="-7302237"/>
            <a:ext cx="6071742" cy="142938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52718"/>
            <a:ext cx="9382812" cy="1371600"/>
          </a:xfrm>
        </p:spPr>
        <p:txBody>
          <a:bodyPr>
            <a:normAutofit/>
          </a:bodyPr>
          <a:lstStyle/>
          <a:p>
            <a:r>
              <a:rPr lang="en-US" sz="4400" dirty="0" smtClean="0"/>
              <a:t>Past Pandemics</a:t>
            </a:r>
            <a:endParaRPr lang="en-US" sz="4400" dirty="0"/>
          </a:p>
        </p:txBody>
      </p:sp>
      <p:sp>
        <p:nvSpPr>
          <p:cNvPr id="4" name="TextBox 3"/>
          <p:cNvSpPr txBox="1"/>
          <p:nvPr/>
        </p:nvSpPr>
        <p:spPr>
          <a:xfrm>
            <a:off x="31423" y="5888852"/>
            <a:ext cx="6759019" cy="584775"/>
          </a:xfrm>
          <a:prstGeom prst="rect">
            <a:avLst/>
          </a:prstGeom>
          <a:noFill/>
        </p:spPr>
        <p:txBody>
          <a:bodyPr wrap="square" rtlCol="0">
            <a:spAutoFit/>
          </a:bodyPr>
          <a:lstStyle/>
          <a:p>
            <a:r>
              <a:rPr lang="en-US" sz="1600" dirty="0" smtClean="0"/>
              <a:t>Source: Nicolas </a:t>
            </a:r>
            <a:r>
              <a:rPr lang="en-US" sz="1600" dirty="0" err="1" smtClean="0"/>
              <a:t>LePan</a:t>
            </a:r>
            <a:endParaRPr lang="en-US" sz="1600" dirty="0" smtClean="0"/>
          </a:p>
          <a:p>
            <a:r>
              <a:rPr lang="en-US" sz="1600" dirty="0">
                <a:hlinkClick r:id="rId3"/>
              </a:rPr>
              <a:t>https://www.visualcapitalist.com/history-of-pandemics-deadliest/</a:t>
            </a:r>
            <a:endParaRPr lang="en-US" sz="1600" dirty="0"/>
          </a:p>
        </p:txBody>
      </p:sp>
    </p:spTree>
    <p:extLst>
      <p:ext uri="{BB962C8B-B14F-4D97-AF65-F5344CB8AC3E}">
        <p14:creationId xmlns:p14="http://schemas.microsoft.com/office/powerpoint/2010/main" val="1345460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641" y="1216058"/>
            <a:ext cx="7118754" cy="5455366"/>
          </a:xfrm>
          <a:prstGeom prst="rect">
            <a:avLst/>
          </a:prstGeom>
        </p:spPr>
      </p:pic>
      <p:sp>
        <p:nvSpPr>
          <p:cNvPr id="2" name="Title 1"/>
          <p:cNvSpPr>
            <a:spLocks noGrp="1"/>
          </p:cNvSpPr>
          <p:nvPr>
            <p:ph type="title"/>
          </p:nvPr>
        </p:nvSpPr>
        <p:spPr>
          <a:xfrm>
            <a:off x="609600" y="152718"/>
            <a:ext cx="9382812" cy="1371600"/>
          </a:xfrm>
        </p:spPr>
        <p:txBody>
          <a:bodyPr>
            <a:normAutofit/>
          </a:bodyPr>
          <a:lstStyle/>
          <a:p>
            <a:r>
              <a:rPr lang="en-US" sz="4400" dirty="0" smtClean="0"/>
              <a:t>Past Pandemics</a:t>
            </a:r>
            <a:endParaRPr lang="en-US" sz="4400" dirty="0"/>
          </a:p>
        </p:txBody>
      </p:sp>
      <p:sp>
        <p:nvSpPr>
          <p:cNvPr id="3" name="Content Placeholder 2"/>
          <p:cNvSpPr>
            <a:spLocks noGrp="1"/>
          </p:cNvSpPr>
          <p:nvPr>
            <p:ph idx="1"/>
          </p:nvPr>
        </p:nvSpPr>
        <p:spPr/>
        <p:txBody>
          <a:bodyPr>
            <a:normAutofit/>
          </a:bodyPr>
          <a:lstStyle/>
          <a:p>
            <a:r>
              <a:rPr lang="en-US" sz="3600" dirty="0" smtClean="0"/>
              <a:t>The Americas</a:t>
            </a:r>
          </a:p>
          <a:p>
            <a:endParaRPr lang="en-US" sz="3600" dirty="0" smtClean="0"/>
          </a:p>
          <a:p>
            <a:endParaRPr lang="en-US" sz="2400" dirty="0"/>
          </a:p>
        </p:txBody>
      </p:sp>
    </p:spTree>
    <p:extLst>
      <p:ext uri="{BB962C8B-B14F-4D97-AF65-F5344CB8AC3E}">
        <p14:creationId xmlns:p14="http://schemas.microsoft.com/office/powerpoint/2010/main" val="1241652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 Pandemics</a:t>
            </a:r>
          </a:p>
        </p:txBody>
      </p:sp>
      <p:sp>
        <p:nvSpPr>
          <p:cNvPr id="3" name="Content Placeholder 2"/>
          <p:cNvSpPr>
            <a:spLocks noGrp="1"/>
          </p:cNvSpPr>
          <p:nvPr>
            <p:ph idx="1"/>
          </p:nvPr>
        </p:nvSpPr>
        <p:spPr>
          <a:xfrm>
            <a:off x="609600" y="1752601"/>
            <a:ext cx="10160000" cy="5105399"/>
          </a:xfrm>
        </p:spPr>
        <p:txBody>
          <a:bodyPr>
            <a:normAutofit fontScale="85000" lnSpcReduction="20000"/>
          </a:bodyPr>
          <a:lstStyle/>
          <a:p>
            <a:r>
              <a:rPr lang="en-US" sz="3600" dirty="0" smtClean="0"/>
              <a:t>Canada</a:t>
            </a:r>
          </a:p>
          <a:p>
            <a:pPr marL="571500" indent="-571500">
              <a:buFont typeface="Arial" panose="020B0604020202020204" pitchFamily="34" charset="0"/>
              <a:buChar char="•"/>
            </a:pPr>
            <a:r>
              <a:rPr lang="en-US" sz="3600" b="0" dirty="0" smtClean="0"/>
              <a:t>H1N1: two waves</a:t>
            </a:r>
          </a:p>
          <a:p>
            <a:pPr marL="1028700" lvl="1" indent="-571500"/>
            <a:r>
              <a:rPr lang="en-US" sz="3600" b="0" dirty="0"/>
              <a:t>Inuit were </a:t>
            </a:r>
            <a:r>
              <a:rPr lang="en-US" sz="3600" b="0" dirty="0" smtClean="0"/>
              <a:t>over-represented </a:t>
            </a:r>
            <a:r>
              <a:rPr lang="en-US" sz="3600" b="0" dirty="0"/>
              <a:t>during </a:t>
            </a:r>
            <a:r>
              <a:rPr lang="en-US" sz="3600" b="0" dirty="0" smtClean="0"/>
              <a:t>first wave</a:t>
            </a:r>
          </a:p>
          <a:p>
            <a:pPr marL="1028700" lvl="1" indent="-571500"/>
            <a:r>
              <a:rPr lang="en-US" sz="3600" b="0" dirty="0" smtClean="0"/>
              <a:t>First </a:t>
            </a:r>
            <a:r>
              <a:rPr lang="en-US" sz="3600" b="0" dirty="0"/>
              <a:t>Nations </a:t>
            </a:r>
            <a:r>
              <a:rPr lang="en-US" sz="3600" b="0" dirty="0" smtClean="0"/>
              <a:t>overrepresented </a:t>
            </a:r>
            <a:r>
              <a:rPr lang="en-US" sz="3600" b="0" dirty="0"/>
              <a:t>during </a:t>
            </a:r>
            <a:r>
              <a:rPr lang="en-US" sz="3600" b="0" dirty="0" smtClean="0"/>
              <a:t>second wave</a:t>
            </a:r>
          </a:p>
          <a:p>
            <a:pPr marL="1028700" lvl="1" indent="-571500"/>
            <a:r>
              <a:rPr lang="en-US" sz="3600" b="0" dirty="0" smtClean="0"/>
              <a:t>Métis </a:t>
            </a:r>
            <a:r>
              <a:rPr lang="en-US" sz="3600" b="0" dirty="0"/>
              <a:t>were consistently underrepresented in both waves</a:t>
            </a:r>
            <a:endParaRPr lang="en-US" sz="3600" b="0" dirty="0" smtClean="0"/>
          </a:p>
          <a:p>
            <a:endParaRPr lang="en-US" sz="2800" b="0" dirty="0" smtClean="0"/>
          </a:p>
          <a:p>
            <a:r>
              <a:rPr lang="en-US" sz="2800" b="0" dirty="0" smtClean="0"/>
              <a:t>[National </a:t>
            </a:r>
            <a:r>
              <a:rPr lang="en-US" sz="2800" b="0" dirty="0"/>
              <a:t>Collaborating Centre for Aboriginal. (2016). </a:t>
            </a:r>
            <a:r>
              <a:rPr lang="en-US" sz="2800" b="0" i="1" dirty="0"/>
              <a:t>The 2009 H1N1 influenza pandemic among First Nations, Inuit and Métis peoples in Canada: Epidemiology and gaps in knowledge</a:t>
            </a:r>
            <a:r>
              <a:rPr lang="en-US" sz="2800" b="0" dirty="0"/>
              <a:t>. Retrieved from Prince George, B.C</a:t>
            </a:r>
            <a:r>
              <a:rPr lang="en-US" sz="2800" b="0" dirty="0" smtClean="0"/>
              <a:t>.]</a:t>
            </a:r>
            <a:endParaRPr lang="en-US" sz="2800" b="0" dirty="0"/>
          </a:p>
          <a:p>
            <a:endParaRPr lang="en-US" sz="3600" dirty="0"/>
          </a:p>
        </p:txBody>
      </p:sp>
    </p:spTree>
    <p:extLst>
      <p:ext uri="{BB962C8B-B14F-4D97-AF65-F5344CB8AC3E}">
        <p14:creationId xmlns:p14="http://schemas.microsoft.com/office/powerpoint/2010/main" val="4098946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318"/>
            <a:ext cx="12002461" cy="4574824"/>
          </a:xfrm>
          <a:prstGeom prst="rect">
            <a:avLst/>
          </a:prstGeom>
        </p:spPr>
      </p:pic>
      <p:sp>
        <p:nvSpPr>
          <p:cNvPr id="2" name="Title 1"/>
          <p:cNvSpPr>
            <a:spLocks noGrp="1"/>
          </p:cNvSpPr>
          <p:nvPr>
            <p:ph type="title"/>
          </p:nvPr>
        </p:nvSpPr>
        <p:spPr/>
        <p:txBody>
          <a:bodyPr>
            <a:normAutofit/>
          </a:bodyPr>
          <a:lstStyle/>
          <a:p>
            <a:r>
              <a:rPr lang="en-US" sz="4400" dirty="0" smtClean="0"/>
              <a:t>Who am I?</a:t>
            </a:r>
            <a:endParaRPr lang="en-US" sz="4400" dirty="0"/>
          </a:p>
        </p:txBody>
      </p:sp>
      <p:sp>
        <p:nvSpPr>
          <p:cNvPr id="3" name="Content Placeholder 2"/>
          <p:cNvSpPr>
            <a:spLocks noGrp="1"/>
          </p:cNvSpPr>
          <p:nvPr>
            <p:ph idx="1"/>
          </p:nvPr>
        </p:nvSpPr>
        <p:spPr>
          <a:xfrm>
            <a:off x="609600" y="2479249"/>
            <a:ext cx="10160000" cy="4230901"/>
          </a:xfrm>
        </p:spPr>
        <p:txBody>
          <a:bodyPr>
            <a:normAutofit/>
          </a:bodyPr>
          <a:lstStyle/>
          <a:p>
            <a:r>
              <a:rPr lang="en-US" sz="2800" dirty="0" err="1" smtClean="0">
                <a:solidFill>
                  <a:schemeClr val="bg1">
                    <a:lumMod val="95000"/>
                  </a:schemeClr>
                </a:solidFill>
              </a:rPr>
              <a:t>Ko</a:t>
            </a:r>
            <a:r>
              <a:rPr lang="en-US" sz="2800" dirty="0" smtClean="0">
                <a:solidFill>
                  <a:schemeClr val="bg1">
                    <a:lumMod val="95000"/>
                  </a:schemeClr>
                </a:solidFill>
              </a:rPr>
              <a:t> </a:t>
            </a:r>
            <a:r>
              <a:rPr lang="en-US" sz="2800" dirty="0" err="1" smtClean="0">
                <a:solidFill>
                  <a:schemeClr val="bg1">
                    <a:lumMod val="95000"/>
                  </a:schemeClr>
                </a:solidFill>
              </a:rPr>
              <a:t>Panekiri</a:t>
            </a:r>
            <a:r>
              <a:rPr lang="en-US" sz="2800" dirty="0" smtClean="0">
                <a:solidFill>
                  <a:schemeClr val="bg1">
                    <a:lumMod val="95000"/>
                  </a:schemeClr>
                </a:solidFill>
              </a:rPr>
              <a:t> te </a:t>
            </a:r>
            <a:r>
              <a:rPr lang="en-US" sz="2800" dirty="0" err="1" smtClean="0">
                <a:solidFill>
                  <a:schemeClr val="bg1">
                    <a:lumMod val="95000"/>
                  </a:schemeClr>
                </a:solidFill>
              </a:rPr>
              <a:t>maunga</a:t>
            </a:r>
            <a:endParaRPr lang="en-US" sz="2800" dirty="0" smtClean="0">
              <a:solidFill>
                <a:schemeClr val="bg1">
                  <a:lumMod val="95000"/>
                </a:schemeClr>
              </a:solidFill>
            </a:endParaRPr>
          </a:p>
          <a:p>
            <a:r>
              <a:rPr lang="en-US" sz="2800" dirty="0" err="1" smtClean="0">
                <a:solidFill>
                  <a:schemeClr val="bg1">
                    <a:lumMod val="95000"/>
                  </a:schemeClr>
                </a:solidFill>
              </a:rPr>
              <a:t>Ko</a:t>
            </a:r>
            <a:r>
              <a:rPr lang="en-US" sz="2800" dirty="0" smtClean="0">
                <a:solidFill>
                  <a:schemeClr val="bg1">
                    <a:lumMod val="95000"/>
                  </a:schemeClr>
                </a:solidFill>
              </a:rPr>
              <a:t> Waikaremoana to </a:t>
            </a:r>
            <a:r>
              <a:rPr lang="en-US" sz="2800" dirty="0" err="1" smtClean="0">
                <a:solidFill>
                  <a:schemeClr val="bg1">
                    <a:lumMod val="95000"/>
                  </a:schemeClr>
                </a:solidFill>
              </a:rPr>
              <a:t>roto</a:t>
            </a:r>
            <a:endParaRPr lang="en-US" sz="2800" dirty="0" smtClean="0">
              <a:solidFill>
                <a:schemeClr val="bg1">
                  <a:lumMod val="95000"/>
                </a:schemeClr>
              </a:solidFill>
            </a:endParaRPr>
          </a:p>
          <a:p>
            <a:r>
              <a:rPr lang="en-US" sz="2800" dirty="0" err="1" smtClean="0">
                <a:solidFill>
                  <a:schemeClr val="bg1">
                    <a:lumMod val="95000"/>
                  </a:schemeClr>
                </a:solidFill>
              </a:rPr>
              <a:t>Ko</a:t>
            </a:r>
            <a:r>
              <a:rPr lang="en-US" sz="2800" dirty="0" smtClean="0">
                <a:solidFill>
                  <a:schemeClr val="bg1">
                    <a:lumMod val="95000"/>
                  </a:schemeClr>
                </a:solidFill>
              </a:rPr>
              <a:t> </a:t>
            </a:r>
            <a:r>
              <a:rPr lang="en-US" sz="2800" dirty="0" err="1" smtClean="0">
                <a:solidFill>
                  <a:schemeClr val="bg1">
                    <a:lumMod val="95000"/>
                  </a:schemeClr>
                </a:solidFill>
              </a:rPr>
              <a:t>Waikaretaheke</a:t>
            </a:r>
            <a:r>
              <a:rPr lang="en-US" sz="2800" dirty="0" smtClean="0">
                <a:solidFill>
                  <a:schemeClr val="bg1">
                    <a:lumMod val="95000"/>
                  </a:schemeClr>
                </a:solidFill>
              </a:rPr>
              <a:t> to </a:t>
            </a:r>
            <a:r>
              <a:rPr lang="en-US" sz="2800" dirty="0" err="1" smtClean="0">
                <a:solidFill>
                  <a:schemeClr val="bg1">
                    <a:lumMod val="95000"/>
                  </a:schemeClr>
                </a:solidFill>
              </a:rPr>
              <a:t>awa</a:t>
            </a:r>
            <a:endParaRPr lang="en-US" sz="2800" dirty="0" smtClean="0">
              <a:solidFill>
                <a:schemeClr val="bg1">
                  <a:lumMod val="95000"/>
                </a:schemeClr>
              </a:solidFill>
            </a:endParaRPr>
          </a:p>
          <a:p>
            <a:r>
              <a:rPr lang="en-US" sz="2800" dirty="0" err="1" smtClean="0">
                <a:solidFill>
                  <a:schemeClr val="bg1">
                    <a:lumMod val="95000"/>
                  </a:schemeClr>
                </a:solidFill>
              </a:rPr>
              <a:t>Ko</a:t>
            </a:r>
            <a:r>
              <a:rPr lang="en-US" sz="2800" dirty="0" smtClean="0">
                <a:solidFill>
                  <a:schemeClr val="bg1">
                    <a:lumMod val="95000"/>
                  </a:schemeClr>
                </a:solidFill>
              </a:rPr>
              <a:t> Ngai </a:t>
            </a:r>
            <a:r>
              <a:rPr lang="en-US" sz="2800" dirty="0" err="1" smtClean="0">
                <a:solidFill>
                  <a:schemeClr val="bg1">
                    <a:lumMod val="95000"/>
                  </a:schemeClr>
                </a:solidFill>
              </a:rPr>
              <a:t>Tuhoe</a:t>
            </a:r>
            <a:r>
              <a:rPr lang="en-US" sz="2800" dirty="0" smtClean="0">
                <a:solidFill>
                  <a:schemeClr val="bg1">
                    <a:lumMod val="95000"/>
                  </a:schemeClr>
                </a:solidFill>
              </a:rPr>
              <a:t> </a:t>
            </a:r>
            <a:r>
              <a:rPr lang="en-US" sz="2800" dirty="0" err="1">
                <a:solidFill>
                  <a:schemeClr val="bg1">
                    <a:lumMod val="95000"/>
                  </a:schemeClr>
                </a:solidFill>
              </a:rPr>
              <a:t>raua</a:t>
            </a:r>
            <a:r>
              <a:rPr lang="en-US" sz="2800" dirty="0">
                <a:solidFill>
                  <a:schemeClr val="bg1">
                    <a:lumMod val="95000"/>
                  </a:schemeClr>
                </a:solidFill>
              </a:rPr>
              <a:t> </a:t>
            </a:r>
            <a:r>
              <a:rPr lang="en-US" sz="2800" dirty="0" err="1">
                <a:solidFill>
                  <a:schemeClr val="bg1">
                    <a:lumMod val="95000"/>
                  </a:schemeClr>
                </a:solidFill>
              </a:rPr>
              <a:t>ko</a:t>
            </a:r>
            <a:r>
              <a:rPr lang="en-US" sz="2800" dirty="0">
                <a:solidFill>
                  <a:schemeClr val="bg1">
                    <a:lumMod val="95000"/>
                  </a:schemeClr>
                </a:solidFill>
              </a:rPr>
              <a:t> </a:t>
            </a:r>
            <a:r>
              <a:rPr lang="en-US" sz="2800" dirty="0" err="1" smtClean="0">
                <a:solidFill>
                  <a:schemeClr val="bg1">
                    <a:lumMod val="95000"/>
                  </a:schemeClr>
                </a:solidFill>
              </a:rPr>
              <a:t>Ngati</a:t>
            </a:r>
            <a:r>
              <a:rPr lang="en-US" sz="2800" dirty="0" smtClean="0">
                <a:solidFill>
                  <a:schemeClr val="bg1">
                    <a:lumMod val="95000"/>
                  </a:schemeClr>
                </a:solidFill>
              </a:rPr>
              <a:t> </a:t>
            </a:r>
            <a:r>
              <a:rPr lang="en-US" sz="2800" dirty="0" err="1" smtClean="0">
                <a:solidFill>
                  <a:schemeClr val="bg1">
                    <a:lumMod val="95000"/>
                  </a:schemeClr>
                </a:solidFill>
              </a:rPr>
              <a:t>Ruapani</a:t>
            </a:r>
            <a:r>
              <a:rPr lang="en-US" sz="2800" dirty="0" smtClean="0">
                <a:solidFill>
                  <a:schemeClr val="bg1">
                    <a:lumMod val="95000"/>
                  </a:schemeClr>
                </a:solidFill>
              </a:rPr>
              <a:t> </a:t>
            </a:r>
            <a:r>
              <a:rPr lang="en-US" sz="2800" dirty="0" err="1" smtClean="0">
                <a:solidFill>
                  <a:schemeClr val="bg1">
                    <a:lumMod val="95000"/>
                  </a:schemeClr>
                </a:solidFill>
              </a:rPr>
              <a:t>nga</a:t>
            </a:r>
            <a:r>
              <a:rPr lang="en-US" sz="2800" dirty="0" smtClean="0">
                <a:solidFill>
                  <a:schemeClr val="bg1">
                    <a:lumMod val="95000"/>
                  </a:schemeClr>
                </a:solidFill>
              </a:rPr>
              <a:t> iwi</a:t>
            </a:r>
          </a:p>
          <a:p>
            <a:r>
              <a:rPr lang="en-US" sz="2800" dirty="0" err="1" smtClean="0">
                <a:solidFill>
                  <a:schemeClr val="bg1">
                    <a:lumMod val="95000"/>
                  </a:schemeClr>
                </a:solidFill>
              </a:rPr>
              <a:t>Ko</a:t>
            </a:r>
            <a:r>
              <a:rPr lang="en-US" sz="2800" dirty="0" smtClean="0">
                <a:solidFill>
                  <a:schemeClr val="bg1">
                    <a:lumMod val="95000"/>
                  </a:schemeClr>
                </a:solidFill>
              </a:rPr>
              <a:t> te </a:t>
            </a:r>
            <a:r>
              <a:rPr lang="en-US" sz="2800" dirty="0" err="1" smtClean="0">
                <a:solidFill>
                  <a:schemeClr val="bg1">
                    <a:lumMod val="95000"/>
                  </a:schemeClr>
                </a:solidFill>
              </a:rPr>
              <a:t>Kuha</a:t>
            </a:r>
            <a:r>
              <a:rPr lang="en-US" sz="2800" dirty="0" smtClean="0">
                <a:solidFill>
                  <a:schemeClr val="bg1">
                    <a:lumMod val="95000"/>
                  </a:schemeClr>
                </a:solidFill>
              </a:rPr>
              <a:t> </a:t>
            </a:r>
            <a:r>
              <a:rPr lang="en-US" sz="2800" dirty="0" err="1" smtClean="0">
                <a:solidFill>
                  <a:schemeClr val="bg1">
                    <a:lumMod val="95000"/>
                  </a:schemeClr>
                </a:solidFill>
              </a:rPr>
              <a:t>Tarewa</a:t>
            </a:r>
            <a:r>
              <a:rPr lang="en-US" sz="2800" dirty="0" smtClean="0">
                <a:solidFill>
                  <a:schemeClr val="bg1">
                    <a:lumMod val="95000"/>
                  </a:schemeClr>
                </a:solidFill>
              </a:rPr>
              <a:t> </a:t>
            </a:r>
            <a:r>
              <a:rPr lang="en-US" sz="2800" dirty="0" err="1" smtClean="0">
                <a:solidFill>
                  <a:schemeClr val="bg1">
                    <a:lumMod val="95000"/>
                  </a:schemeClr>
                </a:solidFill>
              </a:rPr>
              <a:t>raua</a:t>
            </a:r>
            <a:r>
              <a:rPr lang="en-US" sz="2800" dirty="0" smtClean="0">
                <a:solidFill>
                  <a:schemeClr val="bg1">
                    <a:lumMod val="95000"/>
                  </a:schemeClr>
                </a:solidFill>
              </a:rPr>
              <a:t> </a:t>
            </a:r>
            <a:r>
              <a:rPr lang="en-US" sz="2800" dirty="0" err="1" smtClean="0">
                <a:solidFill>
                  <a:schemeClr val="bg1">
                    <a:lumMod val="95000"/>
                  </a:schemeClr>
                </a:solidFill>
              </a:rPr>
              <a:t>ko</a:t>
            </a:r>
            <a:r>
              <a:rPr lang="en-US" sz="2800" dirty="0" smtClean="0">
                <a:solidFill>
                  <a:schemeClr val="bg1">
                    <a:lumMod val="95000"/>
                  </a:schemeClr>
                </a:solidFill>
              </a:rPr>
              <a:t> </a:t>
            </a:r>
            <a:r>
              <a:rPr lang="en-US" sz="2800" dirty="0" err="1" smtClean="0">
                <a:solidFill>
                  <a:schemeClr val="bg1">
                    <a:lumMod val="95000"/>
                  </a:schemeClr>
                </a:solidFill>
              </a:rPr>
              <a:t>Waimako</a:t>
            </a:r>
            <a:r>
              <a:rPr lang="en-US" sz="2800" dirty="0" smtClean="0">
                <a:solidFill>
                  <a:schemeClr val="bg1">
                    <a:lumMod val="95000"/>
                  </a:schemeClr>
                </a:solidFill>
              </a:rPr>
              <a:t> </a:t>
            </a:r>
            <a:r>
              <a:rPr lang="en-US" sz="2800" dirty="0" err="1" smtClean="0">
                <a:solidFill>
                  <a:schemeClr val="bg1">
                    <a:lumMod val="95000"/>
                  </a:schemeClr>
                </a:solidFill>
              </a:rPr>
              <a:t>nga</a:t>
            </a:r>
            <a:r>
              <a:rPr lang="en-US" sz="2800" dirty="0" smtClean="0">
                <a:solidFill>
                  <a:schemeClr val="bg1">
                    <a:lumMod val="95000"/>
                  </a:schemeClr>
                </a:solidFill>
              </a:rPr>
              <a:t> </a:t>
            </a:r>
            <a:r>
              <a:rPr lang="en-US" sz="2800" dirty="0" err="1" smtClean="0">
                <a:solidFill>
                  <a:schemeClr val="bg1">
                    <a:lumMod val="95000"/>
                  </a:schemeClr>
                </a:solidFill>
              </a:rPr>
              <a:t>marae</a:t>
            </a:r>
            <a:endParaRPr lang="en-US" sz="2800" dirty="0" smtClean="0">
              <a:solidFill>
                <a:schemeClr val="bg1">
                  <a:lumMod val="95000"/>
                </a:schemeClr>
              </a:solidFill>
            </a:endParaRPr>
          </a:p>
          <a:p>
            <a:r>
              <a:rPr lang="en-US" sz="2800" dirty="0" err="1" smtClean="0">
                <a:solidFill>
                  <a:schemeClr val="bg1">
                    <a:lumMod val="95000"/>
                  </a:schemeClr>
                </a:solidFill>
              </a:rPr>
              <a:t>Ko</a:t>
            </a:r>
            <a:r>
              <a:rPr lang="en-US" sz="2800" dirty="0" smtClean="0">
                <a:solidFill>
                  <a:schemeClr val="bg1">
                    <a:lumMod val="95000"/>
                  </a:schemeClr>
                </a:solidFill>
              </a:rPr>
              <a:t> Lambert te whanau</a:t>
            </a:r>
            <a:endParaRPr lang="en-US" sz="2800" dirty="0">
              <a:solidFill>
                <a:schemeClr val="bg1">
                  <a:lumMod val="95000"/>
                </a:schemeClr>
              </a:solidFill>
            </a:endParaRPr>
          </a:p>
        </p:txBody>
      </p:sp>
    </p:spTree>
    <p:extLst>
      <p:ext uri="{BB962C8B-B14F-4D97-AF65-F5344CB8AC3E}">
        <p14:creationId xmlns:p14="http://schemas.microsoft.com/office/powerpoint/2010/main" val="2254177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D1282E"/>
                </a:solidFill>
                <a:latin typeface="Calibri" panose="020F0502020204030204" pitchFamily="34" charset="0"/>
                <a:cs typeface="Calibri" panose="020F0502020204030204" pitchFamily="34" charset="0"/>
              </a:rPr>
              <a:t>H1N1</a:t>
            </a:r>
            <a:r>
              <a:rPr lang="en-US" sz="4400" b="1" dirty="0">
                <a:solidFill>
                  <a:srgbClr val="D1282E"/>
                </a:solidFill>
                <a:latin typeface="Calibri" panose="020F0502020204030204" pitchFamily="34" charset="0"/>
                <a:cs typeface="Calibri" panose="020F0502020204030204" pitchFamily="34" charset="0"/>
              </a:rPr>
              <a:t> </a:t>
            </a:r>
            <a:r>
              <a:rPr lang="en-US" sz="4800" b="1" dirty="0">
                <a:solidFill>
                  <a:srgbClr val="D1282E"/>
                </a:solidFill>
                <a:latin typeface="Calibri" panose="020F0502020204030204" pitchFamily="34" charset="0"/>
                <a:cs typeface="Calibri" panose="020F0502020204030204" pitchFamily="34" charset="0"/>
              </a:rPr>
              <a:t>in Canada</a:t>
            </a:r>
            <a:endParaRPr lang="en-US" dirty="0"/>
          </a:p>
        </p:txBody>
      </p:sp>
      <p:sp>
        <p:nvSpPr>
          <p:cNvPr id="3" name="Content Placeholder 2"/>
          <p:cNvSpPr>
            <a:spLocks noGrp="1"/>
          </p:cNvSpPr>
          <p:nvPr>
            <p:ph idx="1"/>
          </p:nvPr>
        </p:nvSpPr>
        <p:spPr>
          <a:xfrm>
            <a:off x="609600" y="1752601"/>
            <a:ext cx="10627152" cy="5105399"/>
          </a:xfrm>
        </p:spPr>
        <p:txBody>
          <a:bodyPr>
            <a:normAutofit/>
          </a:bodyPr>
          <a:lstStyle/>
          <a:p>
            <a:pPr marL="571500" indent="-571500">
              <a:buFont typeface="Arial" panose="020B0604020202020204" pitchFamily="34" charset="0"/>
              <a:buChar char="•"/>
            </a:pPr>
            <a:r>
              <a:rPr lang="en-US" sz="3200" b="0" dirty="0" smtClean="0"/>
              <a:t>Strong </a:t>
            </a:r>
            <a:r>
              <a:rPr lang="en-US" sz="3200" b="0" dirty="0"/>
              <a:t>association between severe manifestations of H1N1 </a:t>
            </a:r>
            <a:r>
              <a:rPr lang="en-US" sz="3200" b="0" dirty="0" smtClean="0"/>
              <a:t>and geographic isolation.</a:t>
            </a:r>
          </a:p>
          <a:p>
            <a:pPr marL="571500" indent="-571500">
              <a:buFont typeface="Arial" panose="020B0604020202020204" pitchFamily="34" charset="0"/>
              <a:buChar char="•"/>
            </a:pPr>
            <a:r>
              <a:rPr lang="en-US" sz="3200" b="0" dirty="0" smtClean="0"/>
              <a:t>Manitoba </a:t>
            </a:r>
            <a:r>
              <a:rPr lang="en-US" sz="3200" b="0" dirty="0"/>
              <a:t>and Nunavut </a:t>
            </a:r>
            <a:r>
              <a:rPr lang="en-US" sz="3200" b="0" dirty="0" smtClean="0"/>
              <a:t>most </a:t>
            </a:r>
            <a:r>
              <a:rPr lang="en-US" sz="3200" b="0" dirty="0"/>
              <a:t>severely impacted during the first </a:t>
            </a:r>
            <a:r>
              <a:rPr lang="en-US" sz="3200" b="0" dirty="0" smtClean="0"/>
              <a:t>wave.</a:t>
            </a:r>
          </a:p>
          <a:p>
            <a:pPr marL="1028700" lvl="1" indent="-571500"/>
            <a:r>
              <a:rPr lang="en-US" sz="3200" dirty="0" smtClean="0"/>
              <a:t>Manitoba had </a:t>
            </a:r>
            <a:r>
              <a:rPr lang="en-US" sz="3200" b="0" dirty="0" smtClean="0"/>
              <a:t>youngest </a:t>
            </a:r>
            <a:r>
              <a:rPr lang="en-US" sz="3200" b="0" dirty="0"/>
              <a:t>and poorest </a:t>
            </a:r>
            <a:r>
              <a:rPr lang="en-US" sz="3200" b="0" dirty="0" smtClean="0"/>
              <a:t>reserve populations </a:t>
            </a:r>
            <a:r>
              <a:rPr lang="en-US" sz="3200" b="0" dirty="0"/>
              <a:t>which likely made them more vulnerable to </a:t>
            </a:r>
            <a:r>
              <a:rPr lang="en-US" sz="3200" b="0" dirty="0" smtClean="0"/>
              <a:t>H1N1 spread.</a:t>
            </a:r>
            <a:endParaRPr lang="en-US" sz="3200" b="0" dirty="0"/>
          </a:p>
        </p:txBody>
      </p:sp>
    </p:spTree>
    <p:extLst>
      <p:ext uri="{BB962C8B-B14F-4D97-AF65-F5344CB8AC3E}">
        <p14:creationId xmlns:p14="http://schemas.microsoft.com/office/powerpoint/2010/main" val="426317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D1282E"/>
                </a:solidFill>
                <a:latin typeface="Calibri" panose="020F0502020204030204" pitchFamily="34" charset="0"/>
                <a:cs typeface="Calibri" panose="020F0502020204030204" pitchFamily="34" charset="0"/>
              </a:rPr>
              <a:t>H1N1</a:t>
            </a:r>
            <a:r>
              <a:rPr lang="en-US" sz="4400" b="1" dirty="0">
                <a:solidFill>
                  <a:srgbClr val="D1282E"/>
                </a:solidFill>
                <a:latin typeface="Calibri" panose="020F0502020204030204" pitchFamily="34" charset="0"/>
                <a:cs typeface="Calibri" panose="020F0502020204030204" pitchFamily="34" charset="0"/>
              </a:rPr>
              <a:t> </a:t>
            </a:r>
            <a:r>
              <a:rPr lang="en-US" sz="4800" b="1" dirty="0">
                <a:solidFill>
                  <a:srgbClr val="D1282E"/>
                </a:solidFill>
                <a:latin typeface="Calibri" panose="020F0502020204030204" pitchFamily="34" charset="0"/>
                <a:cs typeface="Calibri" panose="020F0502020204030204" pitchFamily="34" charset="0"/>
              </a:rPr>
              <a:t>in Canada</a:t>
            </a:r>
            <a:endParaRPr lang="en-US" dirty="0"/>
          </a:p>
        </p:txBody>
      </p:sp>
      <p:sp>
        <p:nvSpPr>
          <p:cNvPr id="3" name="Content Placeholder 2"/>
          <p:cNvSpPr>
            <a:spLocks noGrp="1"/>
          </p:cNvSpPr>
          <p:nvPr>
            <p:ph idx="1"/>
          </p:nvPr>
        </p:nvSpPr>
        <p:spPr>
          <a:xfrm>
            <a:off x="609599" y="1752601"/>
            <a:ext cx="11381295" cy="5105399"/>
          </a:xfrm>
        </p:spPr>
        <p:txBody>
          <a:bodyPr>
            <a:normAutofit/>
          </a:bodyPr>
          <a:lstStyle/>
          <a:p>
            <a:pPr marL="571500" indent="-571500">
              <a:buFont typeface="Arial" panose="020B0604020202020204" pitchFamily="34" charset="0"/>
              <a:buChar char="•"/>
            </a:pPr>
            <a:r>
              <a:rPr lang="en-US" sz="3200" b="0" dirty="0"/>
              <a:t>During second wave, most hospital admissions came from other provinces, particularly Alberta.</a:t>
            </a:r>
          </a:p>
          <a:p>
            <a:pPr marL="1028700" lvl="1" indent="-571500"/>
            <a:r>
              <a:rPr lang="en-US" sz="3200" dirty="0"/>
              <a:t>Quebec reported the most hospital admissions</a:t>
            </a:r>
          </a:p>
          <a:p>
            <a:pPr marL="1028700" lvl="1" indent="-571500"/>
            <a:r>
              <a:rPr lang="en-US" sz="3200" dirty="0"/>
              <a:t>Ontario reported the most deaths.</a:t>
            </a:r>
          </a:p>
          <a:p>
            <a:pPr marL="571500" indent="-571500">
              <a:buFont typeface="Arial" panose="020B0604020202020204" pitchFamily="34" charset="0"/>
              <a:buChar char="•"/>
            </a:pPr>
            <a:r>
              <a:rPr lang="en-US" sz="3200" b="0" dirty="0"/>
              <a:t>Different levels of preparedness within communities and provinces and </a:t>
            </a:r>
            <a:r>
              <a:rPr lang="en-US" sz="3200" b="0" dirty="0" smtClean="0"/>
              <a:t>development </a:t>
            </a:r>
            <a:r>
              <a:rPr lang="en-US" sz="3200" b="0" dirty="0"/>
              <a:t>of herd immunity within particular places likely contributed to </a:t>
            </a:r>
            <a:r>
              <a:rPr lang="en-US" sz="3200" b="0" dirty="0" smtClean="0"/>
              <a:t>differences </a:t>
            </a:r>
            <a:r>
              <a:rPr lang="en-US" sz="3200" b="0" dirty="0"/>
              <a:t>between the two </a:t>
            </a:r>
            <a:r>
              <a:rPr lang="en-US" sz="3200" b="0" dirty="0" smtClean="0"/>
              <a:t>waves.</a:t>
            </a:r>
            <a:endParaRPr lang="en-US" sz="3200" b="0" dirty="0"/>
          </a:p>
          <a:p>
            <a:pPr marL="571500" indent="-571500">
              <a:buFont typeface="Arial" panose="020B0604020202020204" pitchFamily="34" charset="0"/>
              <a:buChar char="•"/>
            </a:pPr>
            <a:endParaRPr lang="en-US" sz="3200" b="0" dirty="0"/>
          </a:p>
        </p:txBody>
      </p:sp>
    </p:spTree>
    <p:extLst>
      <p:ext uri="{BB962C8B-B14F-4D97-AF65-F5344CB8AC3E}">
        <p14:creationId xmlns:p14="http://schemas.microsoft.com/office/powerpoint/2010/main" val="2538086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D1282E"/>
                </a:solidFill>
                <a:latin typeface="Calibri" panose="020F0502020204030204" pitchFamily="34" charset="0"/>
                <a:cs typeface="Calibri" panose="020F0502020204030204" pitchFamily="34" charset="0"/>
              </a:rPr>
              <a:t>H1N1</a:t>
            </a:r>
            <a:r>
              <a:rPr lang="en-US" sz="4400" b="1" dirty="0">
                <a:solidFill>
                  <a:srgbClr val="D1282E"/>
                </a:solidFill>
                <a:latin typeface="Calibri" panose="020F0502020204030204" pitchFamily="34" charset="0"/>
                <a:cs typeface="Calibri" panose="020F0502020204030204" pitchFamily="34" charset="0"/>
              </a:rPr>
              <a:t> </a:t>
            </a:r>
            <a:r>
              <a:rPr lang="en-US" sz="4800" b="1" dirty="0">
                <a:solidFill>
                  <a:srgbClr val="D1282E"/>
                </a:solidFill>
                <a:latin typeface="Calibri" panose="020F0502020204030204" pitchFamily="34" charset="0"/>
                <a:cs typeface="Calibri" panose="020F0502020204030204" pitchFamily="34" charset="0"/>
              </a:rPr>
              <a:t>in Canada</a:t>
            </a:r>
            <a:endParaRPr lang="en-US" dirty="0"/>
          </a:p>
        </p:txBody>
      </p:sp>
      <p:sp>
        <p:nvSpPr>
          <p:cNvPr id="3" name="Content Placeholder 2"/>
          <p:cNvSpPr>
            <a:spLocks noGrp="1"/>
          </p:cNvSpPr>
          <p:nvPr>
            <p:ph idx="1"/>
          </p:nvPr>
        </p:nvSpPr>
        <p:spPr>
          <a:xfrm>
            <a:off x="609599" y="1752601"/>
            <a:ext cx="9382813" cy="5105399"/>
          </a:xfrm>
        </p:spPr>
        <p:txBody>
          <a:bodyPr>
            <a:normAutofit/>
          </a:bodyPr>
          <a:lstStyle/>
          <a:p>
            <a:pPr marL="571500" indent="-571500">
              <a:buFont typeface="Arial" panose="020B0604020202020204" pitchFamily="34" charset="0"/>
              <a:buChar char="•"/>
            </a:pPr>
            <a:r>
              <a:rPr lang="en-US" sz="3200" b="0" dirty="0"/>
              <a:t>Indigenous women accounted </a:t>
            </a:r>
            <a:r>
              <a:rPr lang="en-US" sz="3200" b="0" dirty="0" smtClean="0"/>
              <a:t>for:</a:t>
            </a:r>
          </a:p>
          <a:p>
            <a:pPr marL="1028700" lvl="1" indent="-571500"/>
            <a:r>
              <a:rPr lang="en-US" sz="3200" b="0" dirty="0" smtClean="0"/>
              <a:t>16% </a:t>
            </a:r>
            <a:r>
              <a:rPr lang="en-US" sz="3200" b="0" dirty="0"/>
              <a:t>of hospitalized </a:t>
            </a:r>
            <a:r>
              <a:rPr lang="en-US" sz="3200" b="0" dirty="0" smtClean="0"/>
              <a:t>cases</a:t>
            </a:r>
          </a:p>
          <a:p>
            <a:pPr marL="1028700" lvl="1" indent="-571500"/>
            <a:r>
              <a:rPr lang="en-US" sz="3200" b="0" dirty="0" smtClean="0"/>
              <a:t>18% </a:t>
            </a:r>
            <a:r>
              <a:rPr lang="en-US" sz="3200" b="0" dirty="0"/>
              <a:t>of ICU </a:t>
            </a:r>
            <a:r>
              <a:rPr lang="en-US" sz="3200" b="0" dirty="0" smtClean="0"/>
              <a:t>cases</a:t>
            </a:r>
          </a:p>
          <a:p>
            <a:pPr marL="1028700" lvl="1" indent="-571500"/>
            <a:r>
              <a:rPr lang="en-US" sz="3200" b="0" dirty="0" smtClean="0"/>
              <a:t>50</a:t>
            </a:r>
            <a:r>
              <a:rPr lang="en-US" sz="3200" b="0" dirty="0"/>
              <a:t>% of fatalities attributed to H1N1 influenza of those reporting ethnicity across Canada when both waves of the pandemic were combined.</a:t>
            </a:r>
          </a:p>
        </p:txBody>
      </p:sp>
    </p:spTree>
    <p:extLst>
      <p:ext uri="{BB962C8B-B14F-4D97-AF65-F5344CB8AC3E}">
        <p14:creationId xmlns:p14="http://schemas.microsoft.com/office/powerpoint/2010/main" val="61488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Calibri" panose="020F0502020204030204" pitchFamily="34" charset="0"/>
                <a:cs typeface="Calibri" panose="020F0502020204030204" pitchFamily="34" charset="0"/>
              </a:rPr>
              <a:t>H1N1</a:t>
            </a:r>
            <a:r>
              <a:rPr lang="en-US" sz="4400" b="1" dirty="0" smtClean="0">
                <a:latin typeface="Calibri" panose="020F0502020204030204" pitchFamily="34" charset="0"/>
                <a:cs typeface="Calibri" panose="020F0502020204030204" pitchFamily="34" charset="0"/>
              </a:rPr>
              <a:t> </a:t>
            </a:r>
            <a:r>
              <a:rPr lang="en-US" sz="4800" b="1" dirty="0" smtClean="0">
                <a:latin typeface="Calibri" panose="020F0502020204030204" pitchFamily="34" charset="0"/>
                <a:cs typeface="Calibri" panose="020F0502020204030204" pitchFamily="34" charset="0"/>
              </a:rPr>
              <a:t>in Canada</a:t>
            </a:r>
            <a:endParaRPr lang="en-US" sz="44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endParaRPr lang="en-US" sz="3600" b="0" dirty="0" smtClean="0"/>
          </a:p>
          <a:p>
            <a:r>
              <a:rPr lang="en-US" sz="3600" b="0" dirty="0" smtClean="0"/>
              <a:t>“</a:t>
            </a:r>
            <a:r>
              <a:rPr lang="en-US" sz="3600" b="0" dirty="0"/>
              <a:t>There is general consensus that Indigenous peoples were especially vulnerable to severe manifestations of H1N1 influenza</a:t>
            </a:r>
            <a:r>
              <a:rPr lang="en-US" sz="3600" b="0" dirty="0" smtClean="0"/>
              <a:t>.”</a:t>
            </a:r>
          </a:p>
          <a:p>
            <a:endParaRPr lang="en-US" sz="3600" dirty="0"/>
          </a:p>
        </p:txBody>
      </p:sp>
    </p:spTree>
    <p:extLst>
      <p:ext uri="{BB962C8B-B14F-4D97-AF65-F5344CB8AC3E}">
        <p14:creationId xmlns:p14="http://schemas.microsoft.com/office/powerpoint/2010/main" val="2817666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ID-19 in Sask: Roy Romanow provincial lab given goal of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3198" y="152718"/>
            <a:ext cx="6547898" cy="65478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52718"/>
            <a:ext cx="10570590" cy="1371600"/>
          </a:xfrm>
        </p:spPr>
        <p:txBody>
          <a:bodyPr>
            <a:noAutofit/>
          </a:bodyPr>
          <a:lstStyle/>
          <a:p>
            <a:r>
              <a:rPr lang="en-US" sz="4400" dirty="0" smtClean="0"/>
              <a:t>What’s going on in Saskatchewan?</a:t>
            </a:r>
            <a:endParaRPr lang="en-US" sz="4400" dirty="0"/>
          </a:p>
        </p:txBody>
      </p:sp>
      <p:sp>
        <p:nvSpPr>
          <p:cNvPr id="4" name="Rectangle 3"/>
          <p:cNvSpPr/>
          <p:nvPr/>
        </p:nvSpPr>
        <p:spPr>
          <a:xfrm>
            <a:off x="5176477" y="6546727"/>
            <a:ext cx="7748068" cy="307777"/>
          </a:xfrm>
          <a:prstGeom prst="rect">
            <a:avLst/>
          </a:prstGeom>
        </p:spPr>
        <p:txBody>
          <a:bodyPr wrap="square">
            <a:spAutoFit/>
          </a:bodyPr>
          <a:lstStyle/>
          <a:p>
            <a:r>
              <a:rPr lang="en-US" sz="1400" u="sng" dirty="0" smtClean="0">
                <a:hlinkClick r:id="rId3"/>
              </a:rPr>
              <a:t>Source:</a:t>
            </a:r>
            <a:r>
              <a:rPr lang="en-US" sz="1400" dirty="0" smtClean="0">
                <a:hlinkClick r:id="rId3"/>
              </a:rPr>
              <a:t> https</a:t>
            </a:r>
            <a:r>
              <a:rPr lang="en-US" sz="1400" dirty="0">
                <a:hlinkClick r:id="rId3"/>
              </a:rPr>
              <a:t>://</a:t>
            </a:r>
            <a:r>
              <a:rPr lang="en-US" sz="1400" dirty="0" smtClean="0">
                <a:hlinkClick r:id="rId3"/>
              </a:rPr>
              <a:t>www.cbc.ca/news/canada/saskatchewan/covid-sask-april-8-1.5526634</a:t>
            </a:r>
            <a:r>
              <a:rPr lang="en-US" sz="1400" dirty="0" smtClean="0"/>
              <a:t> </a:t>
            </a:r>
            <a:endParaRPr lang="en-US" sz="1400" dirty="0"/>
          </a:p>
        </p:txBody>
      </p:sp>
    </p:spTree>
    <p:extLst>
      <p:ext uri="{BB962C8B-B14F-4D97-AF65-F5344CB8AC3E}">
        <p14:creationId xmlns:p14="http://schemas.microsoft.com/office/powerpoint/2010/main" val="1288348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664" y="1170965"/>
            <a:ext cx="4504896" cy="5249981"/>
          </a:xfrm>
          <a:prstGeom prst="rect">
            <a:avLst/>
          </a:prstGeom>
          <a:ln>
            <a:solidFill>
              <a:schemeClr val="accent1">
                <a:shade val="50000"/>
              </a:schemeClr>
            </a:solidFill>
          </a:ln>
        </p:spPr>
      </p:pic>
      <p:sp>
        <p:nvSpPr>
          <p:cNvPr id="2" name="Title 1"/>
          <p:cNvSpPr>
            <a:spLocks noGrp="1"/>
          </p:cNvSpPr>
          <p:nvPr>
            <p:ph type="title"/>
          </p:nvPr>
        </p:nvSpPr>
        <p:spPr>
          <a:xfrm>
            <a:off x="609600" y="152718"/>
            <a:ext cx="10570590" cy="1371600"/>
          </a:xfrm>
        </p:spPr>
        <p:txBody>
          <a:bodyPr>
            <a:noAutofit/>
          </a:bodyPr>
          <a:lstStyle/>
          <a:p>
            <a:r>
              <a:rPr lang="en-US" sz="4400" dirty="0" smtClean="0"/>
              <a:t>What’s going on in Saskatchewan?</a:t>
            </a:r>
            <a:endParaRPr lang="en-US" sz="4400" dirty="0"/>
          </a:p>
        </p:txBody>
      </p:sp>
      <p:pic>
        <p:nvPicPr>
          <p:cNvPr id="4" name="Content Placeholder 3"/>
          <p:cNvPicPr>
            <a:picLocks noGrp="1" noChangeAspect="1"/>
          </p:cNvPicPr>
          <p:nvPr>
            <p:ph idx="1"/>
          </p:nvPr>
        </p:nvPicPr>
        <p:blipFill>
          <a:blip r:embed="rId3"/>
          <a:stretch>
            <a:fillRect/>
          </a:stretch>
        </p:blipFill>
        <p:spPr>
          <a:xfrm>
            <a:off x="7628041" y="152718"/>
            <a:ext cx="4230167" cy="4373563"/>
          </a:xfrm>
          <a:prstGeom prst="rect">
            <a:avLst/>
          </a:prstGeom>
          <a:ln>
            <a:solidFill>
              <a:schemeClr val="accent1">
                <a:shade val="50000"/>
              </a:schemeClr>
            </a:solidFill>
          </a:ln>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16000"/>
                    </a14:imgEffect>
                  </a14:imgLayer>
                </a14:imgProps>
              </a:ext>
            </a:extLst>
          </a:blip>
          <a:stretch>
            <a:fillRect/>
          </a:stretch>
        </p:blipFill>
        <p:spPr>
          <a:xfrm>
            <a:off x="4950285" y="3484871"/>
            <a:ext cx="4438812" cy="3258156"/>
          </a:xfrm>
          <a:prstGeom prst="rect">
            <a:avLst/>
          </a:prstGeom>
          <a:ln>
            <a:solidFill>
              <a:schemeClr val="accent1">
                <a:shade val="50000"/>
              </a:schemeClr>
            </a:solidFill>
          </a:ln>
        </p:spPr>
      </p:pic>
    </p:spTree>
    <p:extLst>
      <p:ext uri="{BB962C8B-B14F-4D97-AF65-F5344CB8AC3E}">
        <p14:creationId xmlns:p14="http://schemas.microsoft.com/office/powerpoint/2010/main" val="412721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CA" sz="4400" dirty="0" smtClean="0"/>
              <a:t>Indigenous EM in SK</a:t>
            </a:r>
            <a:endParaRPr lang="en-CA" sz="4400" dirty="0"/>
          </a:p>
        </p:txBody>
      </p:sp>
      <p:sp>
        <p:nvSpPr>
          <p:cNvPr id="6" name="Content Placeholder 5"/>
          <p:cNvSpPr>
            <a:spLocks noGrp="1"/>
          </p:cNvSpPr>
          <p:nvPr>
            <p:ph sz="half" idx="1"/>
          </p:nvPr>
        </p:nvSpPr>
        <p:spPr>
          <a:xfrm>
            <a:off x="196566" y="1672679"/>
            <a:ext cx="6882963" cy="5020021"/>
          </a:xfrm>
        </p:spPr>
        <p:txBody>
          <a:bodyPr>
            <a:noAutofit/>
          </a:bodyPr>
          <a:lstStyle/>
          <a:p>
            <a:pPr marL="457200" indent="-457200">
              <a:buFont typeface="Arial" panose="020B0604020202020204" pitchFamily="34" charset="0"/>
              <a:buChar char="•"/>
            </a:pPr>
            <a:r>
              <a:rPr lang="en-CA" b="0" dirty="0" smtClean="0"/>
              <a:t>ERCs established by Red Cross in Regina, Saskatoon, Prince Albert, North Battleford and Cold Lake, AB.</a:t>
            </a:r>
          </a:p>
          <a:p>
            <a:pPr marL="457200" indent="-457200">
              <a:buFont typeface="Arial" panose="020B0604020202020204" pitchFamily="34" charset="0"/>
              <a:buChar char="•"/>
            </a:pPr>
            <a:r>
              <a:rPr lang="en-CA" b="0" dirty="0" smtClean="0"/>
              <a:t>Several FNs took in evacuees (</a:t>
            </a:r>
            <a:r>
              <a:rPr lang="en-CA" b="0" dirty="0" err="1" smtClean="0"/>
              <a:t>Ahtahkakoop</a:t>
            </a:r>
            <a:r>
              <a:rPr lang="en-CA" b="0" dirty="0" smtClean="0"/>
              <a:t> Cree Nation, Beardy and Okemasis, Willow Cree Nation, James Smith Cree Nation, Muskeg Lake Cree Nation, and Meadow Lake Cree Nation).</a:t>
            </a:r>
            <a:endParaRPr lang="en-CA" b="0" dirty="0"/>
          </a:p>
          <a:p>
            <a:pPr marL="457200" indent="-457200">
              <a:buFont typeface="Arial" panose="020B0604020202020204" pitchFamily="34" charset="0"/>
              <a:buChar char="•"/>
            </a:pPr>
            <a:r>
              <a:rPr lang="en-CA" b="0" dirty="0" smtClean="0"/>
              <a:t>The ‘</a:t>
            </a:r>
            <a:r>
              <a:rPr lang="en-CA" b="0" dirty="0" err="1" smtClean="0"/>
              <a:t>Rez</a:t>
            </a:r>
            <a:r>
              <a:rPr lang="en-CA" b="0" dirty="0" smtClean="0"/>
              <a:t> Cross’!</a:t>
            </a:r>
            <a:endParaRPr lang="en-CA" b="0" dirty="0"/>
          </a:p>
        </p:txBody>
      </p:sp>
      <p:sp>
        <p:nvSpPr>
          <p:cNvPr id="2" name="Content Placeholder 1"/>
          <p:cNvSpPr>
            <a:spLocks noGrp="1"/>
          </p:cNvSpPr>
          <p:nvPr>
            <p:ph sz="half" idx="2"/>
          </p:nvPr>
        </p:nvSpPr>
        <p:spPr/>
        <p:txBody>
          <a:bodyPr/>
          <a:lstStyle/>
          <a:p>
            <a:endParaRPr lang="en-CA"/>
          </a:p>
        </p:txBody>
      </p:sp>
      <p:pic>
        <p:nvPicPr>
          <p:cNvPr id="3" name="Picture 2"/>
          <p:cNvPicPr>
            <a:picLocks noChangeAspect="1"/>
          </p:cNvPicPr>
          <p:nvPr/>
        </p:nvPicPr>
        <p:blipFill>
          <a:blip r:embed="rId2"/>
          <a:stretch>
            <a:fillRect/>
          </a:stretch>
        </p:blipFill>
        <p:spPr>
          <a:xfrm>
            <a:off x="7317546" y="1819051"/>
            <a:ext cx="4372508" cy="4332194"/>
          </a:xfrm>
          <a:prstGeom prst="rect">
            <a:avLst/>
          </a:prstGeom>
          <a:ln>
            <a:solidFill>
              <a:schemeClr val="accent1"/>
            </a:solidFill>
          </a:ln>
        </p:spPr>
      </p:pic>
    </p:spTree>
    <p:extLst>
      <p:ext uri="{BB962C8B-B14F-4D97-AF65-F5344CB8AC3E}">
        <p14:creationId xmlns:p14="http://schemas.microsoft.com/office/powerpoint/2010/main" val="735204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CA" sz="4400" dirty="0" smtClean="0"/>
              <a:t>Indigenous EM in SK</a:t>
            </a:r>
            <a:endParaRPr lang="en-CA" sz="4400" dirty="0"/>
          </a:p>
        </p:txBody>
      </p:sp>
      <p:sp>
        <p:nvSpPr>
          <p:cNvPr id="6" name="Content Placeholder 5"/>
          <p:cNvSpPr>
            <a:spLocks noGrp="1"/>
          </p:cNvSpPr>
          <p:nvPr>
            <p:ph sz="half" idx="1"/>
          </p:nvPr>
        </p:nvSpPr>
        <p:spPr>
          <a:xfrm>
            <a:off x="677334" y="2237770"/>
            <a:ext cx="4835647" cy="4524153"/>
          </a:xfrm>
        </p:spPr>
        <p:txBody>
          <a:bodyPr>
            <a:noAutofit/>
          </a:bodyPr>
          <a:lstStyle/>
          <a:p>
            <a:r>
              <a:rPr lang="en-CA" b="0" dirty="0" smtClean="0"/>
              <a:t>Prince </a:t>
            </a:r>
            <a:r>
              <a:rPr lang="en-CA" b="0" dirty="0"/>
              <a:t>Albert Grand Council (PAGC), </a:t>
            </a:r>
            <a:r>
              <a:rPr lang="en-CA" b="0" dirty="0" smtClean="0"/>
              <a:t>and the Saskatchewan </a:t>
            </a:r>
            <a:r>
              <a:rPr lang="en-CA" b="0" dirty="0"/>
              <a:t>Red Cross </a:t>
            </a:r>
            <a:r>
              <a:rPr lang="en-CA" b="0" dirty="0" smtClean="0"/>
              <a:t>signed an historic agreement to collaborate on future evacuations</a:t>
            </a:r>
            <a:endParaRPr lang="en-CA" b="0" dirty="0"/>
          </a:p>
        </p:txBody>
      </p:sp>
      <p:pic>
        <p:nvPicPr>
          <p:cNvPr id="2" name="Picture 1"/>
          <p:cNvPicPr>
            <a:picLocks noChangeAspect="1"/>
          </p:cNvPicPr>
          <p:nvPr/>
        </p:nvPicPr>
        <p:blipFill>
          <a:blip r:embed="rId2"/>
          <a:stretch>
            <a:fillRect/>
          </a:stretch>
        </p:blipFill>
        <p:spPr>
          <a:xfrm>
            <a:off x="6761757" y="1381468"/>
            <a:ext cx="4786883" cy="4940974"/>
          </a:xfrm>
          <a:prstGeom prst="rect">
            <a:avLst/>
          </a:prstGeom>
        </p:spPr>
      </p:pic>
      <p:sp>
        <p:nvSpPr>
          <p:cNvPr id="4" name="Content Placeholder 3"/>
          <p:cNvSpPr>
            <a:spLocks noGrp="1"/>
          </p:cNvSpPr>
          <p:nvPr>
            <p:ph sz="half" idx="2"/>
          </p:nvPr>
        </p:nvSpPr>
        <p:spPr/>
        <p:txBody>
          <a:bodyPr/>
          <a:lstStyle/>
          <a:p>
            <a:endParaRPr lang="en-CA" dirty="0"/>
          </a:p>
        </p:txBody>
      </p:sp>
    </p:spTree>
    <p:extLst>
      <p:ext uri="{BB962C8B-B14F-4D97-AF65-F5344CB8AC3E}">
        <p14:creationId xmlns:p14="http://schemas.microsoft.com/office/powerpoint/2010/main" val="3020631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a:t>Indigenous EM in SK</a:t>
            </a:r>
          </a:p>
        </p:txBody>
      </p:sp>
      <p:sp>
        <p:nvSpPr>
          <p:cNvPr id="3" name="Content Placeholder 2"/>
          <p:cNvSpPr>
            <a:spLocks noGrp="1"/>
          </p:cNvSpPr>
          <p:nvPr>
            <p:ph idx="1"/>
          </p:nvPr>
        </p:nvSpPr>
        <p:spPr>
          <a:xfrm>
            <a:off x="782424" y="1674977"/>
            <a:ext cx="10030119" cy="5446070"/>
          </a:xfrm>
        </p:spPr>
        <p:txBody>
          <a:bodyPr>
            <a:noAutofit/>
          </a:bodyPr>
          <a:lstStyle/>
          <a:p>
            <a:pPr marL="457200" indent="-457200">
              <a:buFont typeface="Arial" panose="020B0604020202020204" pitchFamily="34" charset="0"/>
              <a:buChar char="•"/>
            </a:pPr>
            <a:r>
              <a:rPr lang="en-CA" sz="2800" b="0" dirty="0" smtClean="0"/>
              <a:t>Indigenous communities have knowledge of their physical and social environment.</a:t>
            </a:r>
          </a:p>
          <a:p>
            <a:pPr marL="457200" indent="-457200">
              <a:buFont typeface="Arial" panose="020B0604020202020204" pitchFamily="34" charset="0"/>
              <a:buChar char="•"/>
            </a:pPr>
            <a:r>
              <a:rPr lang="en-CA" sz="2800" b="0" dirty="0" smtClean="0"/>
              <a:t>This knowledge can reduce the risk of disasters.</a:t>
            </a:r>
            <a:r>
              <a:rPr lang="en-CA" sz="2800" b="0" dirty="0"/>
              <a:t> </a:t>
            </a:r>
            <a:r>
              <a:rPr lang="en-CA" sz="2800" b="0" dirty="0" smtClean="0"/>
              <a:t>However, this knowledge is often ignored.</a:t>
            </a:r>
          </a:p>
          <a:p>
            <a:pPr marL="457200" indent="-457200">
              <a:buFont typeface="Arial" panose="020B0604020202020204" pitchFamily="34" charset="0"/>
              <a:buChar char="•"/>
            </a:pPr>
            <a:r>
              <a:rPr lang="en-CA" sz="2800" b="0" dirty="0" smtClean="0"/>
              <a:t>These communities are also recovering from the long-term impacts of colonization and experience ongoing marginalization.</a:t>
            </a:r>
          </a:p>
          <a:p>
            <a:pPr marL="457200" indent="-457200">
              <a:buFont typeface="Arial" panose="020B0604020202020204" pitchFamily="34" charset="0"/>
              <a:buChar char="•"/>
            </a:pPr>
            <a:r>
              <a:rPr lang="en-CA" sz="2800" b="0" dirty="0" smtClean="0"/>
              <a:t>Despite this racism, in Canada Indigenous individuals and communities continue to play important roles in emergency management</a:t>
            </a:r>
            <a:endParaRPr lang="en-CA" sz="2800" b="0" dirty="0"/>
          </a:p>
        </p:txBody>
      </p:sp>
    </p:spTree>
    <p:extLst>
      <p:ext uri="{BB962C8B-B14F-4D97-AF65-F5344CB8AC3E}">
        <p14:creationId xmlns:p14="http://schemas.microsoft.com/office/powerpoint/2010/main" val="3464529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27929" y="355776"/>
            <a:ext cx="7864071" cy="638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268" y="185529"/>
            <a:ext cx="11016889" cy="3462644"/>
          </a:xfrm>
        </p:spPr>
        <p:txBody>
          <a:bodyPr>
            <a:normAutofit/>
          </a:bodyPr>
          <a:lstStyle/>
          <a:p>
            <a:r>
              <a:rPr lang="en-CA" sz="4400" dirty="0" smtClean="0"/>
              <a:t>Overlapping </a:t>
            </a:r>
            <a:br>
              <a:rPr lang="en-CA" sz="4400" dirty="0" smtClean="0"/>
            </a:br>
            <a:r>
              <a:rPr lang="en-CA" sz="4400" dirty="0" smtClean="0"/>
              <a:t>disasters </a:t>
            </a:r>
            <a:br>
              <a:rPr lang="en-CA" sz="4400" dirty="0" smtClean="0"/>
            </a:br>
            <a:r>
              <a:rPr lang="en-CA" sz="4400" dirty="0" smtClean="0"/>
              <a:t>phases</a:t>
            </a:r>
            <a:r>
              <a:rPr lang="en-CA" sz="4000" dirty="0" smtClean="0"/>
              <a:t/>
            </a:r>
            <a:br>
              <a:rPr lang="en-CA" sz="4000" dirty="0" smtClean="0"/>
            </a:br>
            <a:r>
              <a:rPr lang="en-CA" sz="4000" dirty="0"/>
              <a:t/>
            </a:r>
            <a:br>
              <a:rPr lang="en-CA" sz="4000" dirty="0"/>
            </a:br>
            <a:endParaRPr lang="en-CA" sz="4000" dirty="0"/>
          </a:p>
        </p:txBody>
      </p:sp>
      <p:sp>
        <p:nvSpPr>
          <p:cNvPr id="3" name="TextBox 2"/>
          <p:cNvSpPr txBox="1"/>
          <p:nvPr/>
        </p:nvSpPr>
        <p:spPr>
          <a:xfrm>
            <a:off x="179463" y="3189466"/>
            <a:ext cx="4264351" cy="3416320"/>
          </a:xfrm>
          <a:prstGeom prst="rect">
            <a:avLst/>
          </a:prstGeom>
          <a:noFill/>
        </p:spPr>
        <p:txBody>
          <a:bodyPr wrap="square" rtlCol="0">
            <a:spAutoFit/>
          </a:bodyPr>
          <a:lstStyle/>
          <a:p>
            <a:r>
              <a:rPr lang="en-US" sz="2400" dirty="0" smtClean="0"/>
              <a:t>Indigenous communities are simultaneously responding to, and recovering from, multiple disasters and emergencies.</a:t>
            </a:r>
          </a:p>
          <a:p>
            <a:endParaRPr lang="en-US" sz="2400" dirty="0"/>
          </a:p>
          <a:p>
            <a:r>
              <a:rPr lang="en-US" sz="2400" dirty="0" smtClean="0"/>
              <a:t>Reducing risk and readying for the next disaster is difficult, if not impossible.</a:t>
            </a:r>
            <a:endParaRPr lang="en-US" sz="2400" dirty="0"/>
          </a:p>
        </p:txBody>
      </p:sp>
    </p:spTree>
    <p:extLst>
      <p:ext uri="{BB962C8B-B14F-4D97-AF65-F5344CB8AC3E}">
        <p14:creationId xmlns:p14="http://schemas.microsoft.com/office/powerpoint/2010/main" val="182405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589336" y="152718"/>
            <a:ext cx="5280778" cy="3520519"/>
          </a:xfrm>
          <a:prstGeom prst="rect">
            <a:avLst/>
          </a:prstGeom>
        </p:spPr>
      </p:pic>
      <p:sp>
        <p:nvSpPr>
          <p:cNvPr id="2" name="Title 1"/>
          <p:cNvSpPr>
            <a:spLocks noGrp="1"/>
          </p:cNvSpPr>
          <p:nvPr>
            <p:ph type="title"/>
          </p:nvPr>
        </p:nvSpPr>
        <p:spPr/>
        <p:txBody>
          <a:bodyPr>
            <a:normAutofit/>
          </a:bodyPr>
          <a:lstStyle/>
          <a:p>
            <a:r>
              <a:rPr lang="en-US" sz="4400" dirty="0" smtClean="0"/>
              <a:t>Aotearoa NZ</a:t>
            </a:r>
            <a:endParaRPr lang="en-US" sz="4400" dirty="0"/>
          </a:p>
        </p:txBody>
      </p:sp>
      <p:pic>
        <p:nvPicPr>
          <p:cNvPr id="4"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115" y="1717456"/>
            <a:ext cx="6335966" cy="4741755"/>
          </a:xfrm>
          <a:prstGeom prst="rect">
            <a:avLst/>
          </a:prstGeom>
        </p:spPr>
      </p:pic>
      <p:pic>
        <p:nvPicPr>
          <p:cNvPr id="5" name="Picture 4"/>
          <p:cNvPicPr>
            <a:picLocks noChangeAspect="1"/>
          </p:cNvPicPr>
          <p:nvPr/>
        </p:nvPicPr>
        <p:blipFill>
          <a:blip r:embed="rId4"/>
          <a:stretch>
            <a:fillRect/>
          </a:stretch>
        </p:blipFill>
        <p:spPr>
          <a:xfrm>
            <a:off x="7958300" y="3996964"/>
            <a:ext cx="3561667" cy="2665160"/>
          </a:xfrm>
          <a:prstGeom prst="rect">
            <a:avLst/>
          </a:prstGeom>
        </p:spPr>
      </p:pic>
    </p:spTree>
    <p:extLst>
      <p:ext uri="{BB962C8B-B14F-4D97-AF65-F5344CB8AC3E}">
        <p14:creationId xmlns:p14="http://schemas.microsoft.com/office/powerpoint/2010/main" val="33235582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9165996" cy="1751496"/>
          </a:xfrm>
        </p:spPr>
        <p:txBody>
          <a:bodyPr>
            <a:normAutofit/>
          </a:bodyPr>
          <a:lstStyle/>
          <a:p>
            <a:r>
              <a:rPr lang="en-US" sz="4400" dirty="0" smtClean="0"/>
              <a:t>Indigenous Response Recovery</a:t>
            </a:r>
            <a:endParaRPr lang="en-US" sz="4400" dirty="0"/>
          </a:p>
        </p:txBody>
      </p:sp>
      <p:sp>
        <p:nvSpPr>
          <p:cNvPr id="3" name="Content Placeholder 2"/>
          <p:cNvSpPr>
            <a:spLocks noGrp="1"/>
          </p:cNvSpPr>
          <p:nvPr>
            <p:ph idx="1"/>
          </p:nvPr>
        </p:nvSpPr>
        <p:spPr>
          <a:xfrm>
            <a:off x="609600" y="2130458"/>
            <a:ext cx="5762920" cy="3995706"/>
          </a:xfrm>
        </p:spPr>
        <p:txBody>
          <a:bodyPr>
            <a:normAutofit/>
          </a:bodyPr>
          <a:lstStyle/>
          <a:p>
            <a:r>
              <a:rPr lang="en-US" sz="3200" b="0" dirty="0" smtClean="0"/>
              <a:t>Indigenous Peoples can provide strategic direction and values-based recoveries.</a:t>
            </a:r>
          </a:p>
          <a:p>
            <a:endParaRPr lang="en-US" sz="3200" b="0" dirty="0"/>
          </a:p>
        </p:txBody>
      </p:sp>
      <p:pic>
        <p:nvPicPr>
          <p:cNvPr id="4" name="Picture 3"/>
          <p:cNvPicPr>
            <a:picLocks noChangeAspect="1"/>
          </p:cNvPicPr>
          <p:nvPr/>
        </p:nvPicPr>
        <p:blipFill>
          <a:blip r:embed="rId2"/>
          <a:stretch>
            <a:fillRect/>
          </a:stretch>
        </p:blipFill>
        <p:spPr>
          <a:xfrm>
            <a:off x="6922796" y="1370052"/>
            <a:ext cx="4304149" cy="5249111"/>
          </a:xfrm>
          <a:prstGeom prst="rect">
            <a:avLst/>
          </a:prstGeom>
        </p:spPr>
      </p:pic>
    </p:spTree>
    <p:extLst>
      <p:ext uri="{BB962C8B-B14F-4D97-AF65-F5344CB8AC3E}">
        <p14:creationId xmlns:p14="http://schemas.microsoft.com/office/powerpoint/2010/main" val="2554150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8251596" cy="1371600"/>
          </a:xfrm>
        </p:spPr>
        <p:txBody>
          <a:bodyPr>
            <a:normAutofit/>
          </a:bodyPr>
          <a:lstStyle/>
          <a:p>
            <a:r>
              <a:rPr lang="en-US" sz="4400" dirty="0" smtClean="0"/>
              <a:t>Research Challenges</a:t>
            </a:r>
            <a:endParaRPr lang="en-US" sz="4400" dirty="0"/>
          </a:p>
        </p:txBody>
      </p:sp>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US" sz="3200" b="0" dirty="0" smtClean="0"/>
              <a:t>What </a:t>
            </a:r>
            <a:r>
              <a:rPr lang="en-US" sz="3200" b="0" dirty="0"/>
              <a:t>is it about disaster research that distinguishes it from other research</a:t>
            </a:r>
            <a:r>
              <a:rPr lang="en-US" sz="3200" b="0" dirty="0" smtClean="0"/>
              <a:t>?</a:t>
            </a:r>
          </a:p>
          <a:p>
            <a:pPr marL="914400" lvl="1" indent="-457200"/>
            <a:r>
              <a:rPr lang="en-US" sz="2800" b="0" dirty="0" smtClean="0"/>
              <a:t>‘the </a:t>
            </a:r>
            <a:r>
              <a:rPr lang="en-US" sz="2800" b="0" dirty="0"/>
              <a:t>circumstances in which otherwise conventional methods are employed’ </a:t>
            </a:r>
            <a:r>
              <a:rPr lang="en-US" sz="2800" b="0" dirty="0" smtClean="0"/>
              <a:t>(Stallings 2002</a:t>
            </a:r>
            <a:r>
              <a:rPr lang="en-US" sz="2800" b="0" dirty="0"/>
              <a:t>: 21</a:t>
            </a:r>
            <a:r>
              <a:rPr lang="en-US" sz="2800" b="0" dirty="0" smtClean="0"/>
              <a:t>).</a:t>
            </a:r>
          </a:p>
          <a:p>
            <a:pPr marL="914400" lvl="1" indent="-457200"/>
            <a:r>
              <a:rPr lang="en-US" sz="2800" dirty="0" smtClean="0"/>
              <a:t>lack </a:t>
            </a:r>
            <a:r>
              <a:rPr lang="en-US" sz="2800" dirty="0"/>
              <a:t>of time to properly develop research </a:t>
            </a:r>
            <a:r>
              <a:rPr lang="en-US" sz="2800" dirty="0" smtClean="0"/>
              <a:t>instruments</a:t>
            </a:r>
          </a:p>
          <a:p>
            <a:pPr marL="914400" lvl="1" indent="-457200"/>
            <a:r>
              <a:rPr lang="en-US" sz="2800" dirty="0" smtClean="0"/>
              <a:t>wider </a:t>
            </a:r>
            <a:r>
              <a:rPr lang="en-US" sz="2800" dirty="0"/>
              <a:t>societal context </a:t>
            </a:r>
            <a:r>
              <a:rPr lang="en-US" sz="2800" dirty="0" smtClean="0"/>
              <a:t>of </a:t>
            </a:r>
            <a:r>
              <a:rPr lang="en-US" sz="2800" dirty="0"/>
              <a:t>confusion over which projects or processes should be </a:t>
            </a:r>
            <a:r>
              <a:rPr lang="en-US" sz="2800" dirty="0" smtClean="0"/>
              <a:t>prioritized.</a:t>
            </a:r>
          </a:p>
          <a:p>
            <a:pPr marL="914400" lvl="1" indent="-457200"/>
            <a:r>
              <a:rPr lang="en-US" sz="2800" dirty="0" smtClean="0"/>
              <a:t>working </a:t>
            </a:r>
            <a:r>
              <a:rPr lang="en-US" sz="2800" dirty="0"/>
              <a:t>as an isolated individual is difficult and lacking something fundamental to the human experience.</a:t>
            </a:r>
            <a:endParaRPr lang="en-US" sz="2800" b="0" dirty="0"/>
          </a:p>
        </p:txBody>
      </p:sp>
    </p:spTree>
    <p:extLst>
      <p:ext uri="{BB962C8B-B14F-4D97-AF65-F5344CB8AC3E}">
        <p14:creationId xmlns:p14="http://schemas.microsoft.com/office/powerpoint/2010/main" val="4013461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8251596" cy="1371600"/>
          </a:xfrm>
        </p:spPr>
        <p:txBody>
          <a:bodyPr>
            <a:normAutofit/>
          </a:bodyPr>
          <a:lstStyle/>
          <a:p>
            <a:r>
              <a:rPr lang="en-US" sz="4400" dirty="0" smtClean="0"/>
              <a:t>Research Challenges</a:t>
            </a:r>
            <a:endParaRPr lang="en-US" sz="4400" dirty="0"/>
          </a:p>
        </p:txBody>
      </p:sp>
      <p:sp>
        <p:nvSpPr>
          <p:cNvPr id="3" name="Content Placeholder 2"/>
          <p:cNvSpPr>
            <a:spLocks noGrp="1"/>
          </p:cNvSpPr>
          <p:nvPr>
            <p:ph idx="1"/>
          </p:nvPr>
        </p:nvSpPr>
        <p:spPr>
          <a:xfrm>
            <a:off x="609599" y="1752601"/>
            <a:ext cx="10872247" cy="5105399"/>
          </a:xfrm>
        </p:spPr>
        <p:txBody>
          <a:bodyPr>
            <a:normAutofit lnSpcReduction="10000"/>
          </a:bodyPr>
          <a:lstStyle/>
          <a:p>
            <a:pPr marL="457200" indent="-457200">
              <a:buFont typeface="Arial" panose="020B0604020202020204" pitchFamily="34" charset="0"/>
              <a:buChar char="•"/>
            </a:pPr>
            <a:r>
              <a:rPr lang="en-US" sz="3200" b="0" dirty="0" smtClean="0"/>
              <a:t>Regrettably, </a:t>
            </a:r>
            <a:r>
              <a:rPr lang="en-US" sz="3200" b="0" u="sng" dirty="0" smtClean="0"/>
              <a:t>all</a:t>
            </a:r>
            <a:r>
              <a:rPr lang="en-US" sz="3200" b="0" dirty="0" smtClean="0"/>
              <a:t> research with Indigenous Peoples takes place in a response/recovery context.</a:t>
            </a:r>
          </a:p>
          <a:p>
            <a:pPr marL="914400" lvl="1" indent="-457200"/>
            <a:r>
              <a:rPr lang="en-US" sz="2800" dirty="0" smtClean="0"/>
              <a:t>Trauma</a:t>
            </a:r>
          </a:p>
          <a:p>
            <a:pPr marL="914400" lvl="1" indent="-457200"/>
            <a:r>
              <a:rPr lang="en-US" sz="2800" dirty="0" smtClean="0"/>
              <a:t>Exhaustion (for all participants but especially community-based researchers)</a:t>
            </a:r>
          </a:p>
          <a:p>
            <a:pPr marL="914400" lvl="1" indent="-457200"/>
            <a:r>
              <a:rPr lang="en-US" sz="2800" dirty="0" smtClean="0"/>
              <a:t>Frustration (things never seem to get better!)</a:t>
            </a:r>
          </a:p>
          <a:p>
            <a:pPr marL="914400" lvl="1" indent="-457200"/>
            <a:r>
              <a:rPr lang="en-US" sz="2800" dirty="0" smtClean="0"/>
              <a:t>Reliance on colonial structures (funding, evaluation)</a:t>
            </a:r>
          </a:p>
          <a:p>
            <a:pPr marL="457200" indent="-457200">
              <a:buFont typeface="Arial" panose="020B0604020202020204" pitchFamily="34" charset="0"/>
              <a:buChar char="•"/>
            </a:pPr>
            <a:r>
              <a:rPr lang="en-US" sz="3200" dirty="0" smtClean="0"/>
              <a:t>But we have the advantage of recognizing and developing the necessary skills to continue the work.</a:t>
            </a:r>
          </a:p>
          <a:p>
            <a:pPr marL="914400" lvl="1" indent="-457200"/>
            <a:endParaRPr lang="en-US" sz="2800" dirty="0"/>
          </a:p>
        </p:txBody>
      </p:sp>
    </p:spTree>
    <p:extLst>
      <p:ext uri="{BB962C8B-B14F-4D97-AF65-F5344CB8AC3E}">
        <p14:creationId xmlns:p14="http://schemas.microsoft.com/office/powerpoint/2010/main" val="1259431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And what?</a:t>
            </a:r>
            <a:endParaRPr lang="en-US" sz="4400" dirty="0"/>
          </a:p>
        </p:txBody>
      </p:sp>
      <p:sp>
        <p:nvSpPr>
          <p:cNvPr id="3" name="Content Placeholder 2"/>
          <p:cNvSpPr>
            <a:spLocks noGrp="1"/>
          </p:cNvSpPr>
          <p:nvPr>
            <p:ph idx="1"/>
          </p:nvPr>
        </p:nvSpPr>
        <p:spPr>
          <a:xfrm>
            <a:off x="609600" y="2988297"/>
            <a:ext cx="10160000" cy="3137867"/>
          </a:xfrm>
        </p:spPr>
        <p:txBody>
          <a:bodyPr>
            <a:normAutofit/>
          </a:bodyPr>
          <a:lstStyle/>
          <a:p>
            <a:pPr algn="ctr"/>
            <a:r>
              <a:rPr lang="en-US" sz="4000" dirty="0" smtClean="0"/>
              <a:t>What is the story of this disaster?</a:t>
            </a:r>
          </a:p>
          <a:p>
            <a:pPr lvl="1" indent="0" algn="ctr">
              <a:buNone/>
            </a:pPr>
            <a:r>
              <a:rPr lang="en-US" sz="3600" dirty="0" smtClean="0"/>
              <a:t>Can it end happily ever after?</a:t>
            </a:r>
          </a:p>
          <a:p>
            <a:pPr marL="457200" indent="-457200"/>
            <a:endParaRPr lang="en-US" sz="4000" dirty="0"/>
          </a:p>
        </p:txBody>
      </p:sp>
    </p:spTree>
    <p:extLst>
      <p:ext uri="{BB962C8B-B14F-4D97-AF65-F5344CB8AC3E}">
        <p14:creationId xmlns:p14="http://schemas.microsoft.com/office/powerpoint/2010/main" val="41110089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Kia ora!</a:t>
            </a:r>
            <a:endParaRPr lang="en-US" sz="44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19018" y="930121"/>
            <a:ext cx="7838244" cy="522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866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istchurch earthquake kills 185 | NZHistory, New Zealand history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0274" y="365133"/>
            <a:ext cx="8325260" cy="60916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4400" dirty="0" smtClean="0"/>
              <a:t>What do I know about disasters?</a:t>
            </a:r>
            <a:endParaRPr lang="en-US" sz="4400" dirty="0"/>
          </a:p>
        </p:txBody>
      </p:sp>
    </p:spTree>
    <p:extLst>
      <p:ext uri="{BB962C8B-B14F-4D97-AF65-F5344CB8AC3E}">
        <p14:creationId xmlns:p14="http://schemas.microsoft.com/office/powerpoint/2010/main" val="2287239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EQ research </a:t>
            </a:r>
            <a:r>
              <a:rPr lang="en-US" sz="4400" dirty="0" err="1" smtClean="0"/>
              <a:t>SUmmary</a:t>
            </a:r>
            <a:endParaRPr lang="en-US" sz="4400" dirty="0"/>
          </a:p>
        </p:txBody>
      </p:sp>
      <p:sp>
        <p:nvSpPr>
          <p:cNvPr id="3" name="Content Placeholder 2"/>
          <p:cNvSpPr>
            <a:spLocks noGrp="1"/>
          </p:cNvSpPr>
          <p:nvPr>
            <p:ph idx="1"/>
          </p:nvPr>
        </p:nvSpPr>
        <p:spPr/>
        <p:txBody>
          <a:bodyPr>
            <a:noAutofit/>
          </a:bodyPr>
          <a:lstStyle/>
          <a:p>
            <a:pPr marL="571500" indent="-571500">
              <a:buFont typeface="Arial" panose="020B0604020202020204" pitchFamily="34" charset="0"/>
              <a:buChar char="•"/>
            </a:pPr>
            <a:r>
              <a:rPr lang="en-US" sz="3200" b="0" dirty="0" smtClean="0"/>
              <a:t>M</a:t>
            </a:r>
            <a:r>
              <a:rPr lang="en-US" sz="3200" b="0" dirty="0"/>
              <a:t>ā</a:t>
            </a:r>
            <a:r>
              <a:rPr lang="en-US" sz="3200" b="0" dirty="0" smtClean="0"/>
              <a:t>ori cultural practices and institutions provided important resources in the earthquake response.</a:t>
            </a:r>
          </a:p>
          <a:p>
            <a:pPr marL="1028700" lvl="1" indent="-571500"/>
            <a:r>
              <a:rPr lang="en-US" sz="3200" dirty="0" smtClean="0"/>
              <a:t>To Māori and non-M</a:t>
            </a:r>
            <a:r>
              <a:rPr lang="en-US" sz="3200" dirty="0"/>
              <a:t>ā</a:t>
            </a:r>
            <a:r>
              <a:rPr lang="en-US" sz="3200" dirty="0" smtClean="0"/>
              <a:t>ori</a:t>
            </a:r>
            <a:endParaRPr lang="en-US" sz="3200" b="0" dirty="0" smtClean="0"/>
          </a:p>
          <a:p>
            <a:pPr marL="571500" indent="-571500">
              <a:buFont typeface="Arial" panose="020B0604020202020204" pitchFamily="34" charset="0"/>
              <a:buChar char="•"/>
            </a:pPr>
            <a:r>
              <a:rPr lang="en-US" sz="3200" b="0" dirty="0" smtClean="0"/>
              <a:t>Local tribe provided keystone investment and strategic vision in recovery</a:t>
            </a:r>
          </a:p>
          <a:p>
            <a:pPr marL="571500" indent="-571500">
              <a:buFont typeface="Arial" panose="020B0604020202020204" pitchFamily="34" charset="0"/>
              <a:buChar char="•"/>
            </a:pPr>
            <a:r>
              <a:rPr lang="en-US" sz="3200" b="0" dirty="0"/>
              <a:t>Economic wellbeing a significant factor in individual and family resilience.</a:t>
            </a:r>
          </a:p>
          <a:p>
            <a:pPr marL="571500" indent="-571500">
              <a:buFont typeface="Arial" panose="020B0604020202020204" pitchFamily="34" charset="0"/>
              <a:buChar char="•"/>
            </a:pPr>
            <a:r>
              <a:rPr lang="en-US" sz="3200" b="0" dirty="0" smtClean="0"/>
              <a:t>Other hazards (e.g. CC/SLR) still challenging Māori.</a:t>
            </a:r>
          </a:p>
          <a:p>
            <a:pPr marL="571500" indent="-571500">
              <a:buFont typeface="Arial" panose="020B0604020202020204" pitchFamily="34" charset="0"/>
              <a:buChar char="•"/>
            </a:pPr>
            <a:endParaRPr lang="en-US" sz="3200" b="0" dirty="0"/>
          </a:p>
        </p:txBody>
      </p:sp>
    </p:spTree>
    <p:extLst>
      <p:ext uri="{BB962C8B-B14F-4D97-AF65-F5344CB8AC3E}">
        <p14:creationId xmlns:p14="http://schemas.microsoft.com/office/powerpoint/2010/main" val="998600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en-US" sz="3600" dirty="0" smtClean="0"/>
              <a:t>“First the earthquake, then the disaster…”</a:t>
            </a:r>
          </a:p>
        </p:txBody>
      </p:sp>
    </p:spTree>
    <p:extLst>
      <p:ext uri="{BB962C8B-B14F-4D97-AF65-F5344CB8AC3E}">
        <p14:creationId xmlns:p14="http://schemas.microsoft.com/office/powerpoint/2010/main" val="3661618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29867" y="311413"/>
            <a:ext cx="5192908" cy="3468446"/>
          </a:xfrm>
          <a:prstGeom prst="rect">
            <a:avLst/>
          </a:prstGeom>
        </p:spPr>
      </p:pic>
      <p:pic>
        <p:nvPicPr>
          <p:cNvPr id="5" name="Picture 4"/>
          <p:cNvPicPr>
            <a:picLocks noChangeAspect="1"/>
          </p:cNvPicPr>
          <p:nvPr/>
        </p:nvPicPr>
        <p:blipFill>
          <a:blip r:embed="rId3"/>
          <a:stretch>
            <a:fillRect/>
          </a:stretch>
        </p:blipFill>
        <p:spPr>
          <a:xfrm>
            <a:off x="206321" y="311413"/>
            <a:ext cx="5095662" cy="2994097"/>
          </a:xfrm>
          <a:prstGeom prst="rect">
            <a:avLst/>
          </a:prstGeom>
        </p:spPr>
      </p:pic>
      <p:sp>
        <p:nvSpPr>
          <p:cNvPr id="2" name="Title 1"/>
          <p:cNvSpPr>
            <a:spLocks noGrp="1"/>
          </p:cNvSpPr>
          <p:nvPr>
            <p:ph type="title"/>
          </p:nvPr>
        </p:nvSpPr>
        <p:spPr/>
        <p:txBody>
          <a:bodyPr>
            <a:normAutofit/>
          </a:bodyPr>
          <a:lstStyle/>
          <a:p>
            <a:r>
              <a:rPr lang="en-CA" sz="4400" dirty="0" smtClean="0"/>
              <a:t>What is a Disaster?</a:t>
            </a:r>
            <a:endParaRPr lang="en-CA" sz="4400" dirty="0"/>
          </a:p>
        </p:txBody>
      </p:sp>
      <p:sp>
        <p:nvSpPr>
          <p:cNvPr id="3" name="Content Placeholder 2"/>
          <p:cNvSpPr>
            <a:spLocks noGrp="1"/>
          </p:cNvSpPr>
          <p:nvPr>
            <p:ph idx="1"/>
          </p:nvPr>
        </p:nvSpPr>
        <p:spPr>
          <a:xfrm>
            <a:off x="1101442" y="2013858"/>
            <a:ext cx="6016906" cy="5149240"/>
          </a:xfrm>
        </p:spPr>
        <p:txBody>
          <a:bodyPr>
            <a:normAutofit/>
          </a:bodyPr>
          <a:lstStyle/>
          <a:p>
            <a:endParaRPr lang="en-CA" sz="2800" dirty="0"/>
          </a:p>
        </p:txBody>
      </p:sp>
      <p:pic>
        <p:nvPicPr>
          <p:cNvPr id="6" name="Picture 5"/>
          <p:cNvPicPr>
            <a:picLocks noChangeAspect="1"/>
          </p:cNvPicPr>
          <p:nvPr/>
        </p:nvPicPr>
        <p:blipFill>
          <a:blip r:embed="rId4"/>
          <a:stretch>
            <a:fillRect/>
          </a:stretch>
        </p:blipFill>
        <p:spPr>
          <a:xfrm>
            <a:off x="7026683" y="3984000"/>
            <a:ext cx="4774494" cy="2685653"/>
          </a:xfrm>
          <a:prstGeom prst="rect">
            <a:avLst/>
          </a:prstGeom>
        </p:spPr>
      </p:pic>
      <p:pic>
        <p:nvPicPr>
          <p:cNvPr id="7" name="Picture 6"/>
          <p:cNvPicPr>
            <a:picLocks noChangeAspect="1"/>
          </p:cNvPicPr>
          <p:nvPr/>
        </p:nvPicPr>
        <p:blipFill>
          <a:blip r:embed="rId5"/>
          <a:stretch>
            <a:fillRect/>
          </a:stretch>
        </p:blipFill>
        <p:spPr>
          <a:xfrm>
            <a:off x="217691" y="3499124"/>
            <a:ext cx="4938296" cy="3170529"/>
          </a:xfrm>
          <a:prstGeom prst="rect">
            <a:avLst/>
          </a:prstGeom>
        </p:spPr>
      </p:pic>
    </p:spTree>
    <p:extLst>
      <p:ext uri="{BB962C8B-B14F-4D97-AF65-F5344CB8AC3E}">
        <p14:creationId xmlns:p14="http://schemas.microsoft.com/office/powerpoint/2010/main" val="2346654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29867" y="311413"/>
            <a:ext cx="5192908" cy="3468446"/>
          </a:xfrm>
          <a:prstGeom prst="rect">
            <a:avLst/>
          </a:prstGeom>
        </p:spPr>
      </p:pic>
      <p:sp>
        <p:nvSpPr>
          <p:cNvPr id="2" name="Title 1"/>
          <p:cNvSpPr>
            <a:spLocks noGrp="1"/>
          </p:cNvSpPr>
          <p:nvPr>
            <p:ph type="title"/>
          </p:nvPr>
        </p:nvSpPr>
        <p:spPr/>
        <p:txBody>
          <a:bodyPr>
            <a:normAutofit/>
          </a:bodyPr>
          <a:lstStyle/>
          <a:p>
            <a:r>
              <a:rPr lang="en-CA" sz="4400" dirty="0" smtClean="0"/>
              <a:t>What is a Disaster?</a:t>
            </a:r>
            <a:endParaRPr lang="en-CA" sz="4400" dirty="0"/>
          </a:p>
        </p:txBody>
      </p:sp>
      <p:sp>
        <p:nvSpPr>
          <p:cNvPr id="3" name="Content Placeholder 2"/>
          <p:cNvSpPr>
            <a:spLocks noGrp="1"/>
          </p:cNvSpPr>
          <p:nvPr>
            <p:ph idx="1"/>
          </p:nvPr>
        </p:nvSpPr>
        <p:spPr>
          <a:xfrm>
            <a:off x="309591" y="1708760"/>
            <a:ext cx="6320276" cy="5149240"/>
          </a:xfrm>
        </p:spPr>
        <p:txBody>
          <a:bodyPr>
            <a:normAutofit/>
          </a:bodyPr>
          <a:lstStyle/>
          <a:p>
            <a:pPr marL="457200" indent="-457200">
              <a:buFont typeface="Arial" panose="020B0604020202020204" pitchFamily="34" charset="0"/>
              <a:buChar char="•"/>
            </a:pPr>
            <a:r>
              <a:rPr lang="en-CA" sz="2800" dirty="0"/>
              <a:t>Who defines what they are, when and where they occur, and what can or should be done to reduce future risks, if anything is done at all?</a:t>
            </a:r>
          </a:p>
          <a:p>
            <a:pPr lvl="2"/>
            <a:r>
              <a:rPr lang="en-CA" sz="2800" dirty="0"/>
              <a:t>Physical parameters</a:t>
            </a:r>
          </a:p>
          <a:p>
            <a:pPr lvl="2"/>
            <a:r>
              <a:rPr lang="en-CA" sz="2800" dirty="0"/>
              <a:t>Social 	“</a:t>
            </a:r>
          </a:p>
          <a:p>
            <a:pPr lvl="2"/>
            <a:r>
              <a:rPr lang="en-CA" sz="2800" dirty="0"/>
              <a:t>Cultural    	“</a:t>
            </a:r>
          </a:p>
          <a:p>
            <a:pPr lvl="2"/>
            <a:endParaRPr lang="en-CA" sz="2800" dirty="0"/>
          </a:p>
          <a:p>
            <a:pPr marL="457200" indent="-457200">
              <a:buFont typeface="Arial" panose="020B0604020202020204" pitchFamily="34" charset="0"/>
              <a:buChar char="•"/>
            </a:pPr>
            <a:r>
              <a:rPr lang="en-CA" sz="2800" dirty="0"/>
              <a:t>When is a disaster over?</a:t>
            </a:r>
          </a:p>
          <a:p>
            <a:endParaRPr lang="en-CA" sz="3200" dirty="0"/>
          </a:p>
          <a:p>
            <a:endParaRPr lang="en-CA" sz="3200" dirty="0"/>
          </a:p>
        </p:txBody>
      </p:sp>
    </p:spTree>
    <p:extLst>
      <p:ext uri="{BB962C8B-B14F-4D97-AF65-F5344CB8AC3E}">
        <p14:creationId xmlns:p14="http://schemas.microsoft.com/office/powerpoint/2010/main" val="395280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1561</TotalTime>
  <Words>1203</Words>
  <Application>Microsoft Office PowerPoint</Application>
  <PresentationFormat>Widescreen</PresentationFormat>
  <Paragraphs>166</Paragraphs>
  <Slides>44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Arial Black</vt:lpstr>
      <vt:lpstr>Calibri</vt:lpstr>
      <vt:lpstr>Essential</vt:lpstr>
      <vt:lpstr>Indigenous disaster and emergency management</vt:lpstr>
      <vt:lpstr>What am I going to talk about?</vt:lpstr>
      <vt:lpstr>Who am I?</vt:lpstr>
      <vt:lpstr>Aotearoa NZ</vt:lpstr>
      <vt:lpstr>What do I know about disasters?</vt:lpstr>
      <vt:lpstr>EQ research SUmmary</vt:lpstr>
      <vt:lpstr>PowerPoint Presentation</vt:lpstr>
      <vt:lpstr>What is a Disaster?</vt:lpstr>
      <vt:lpstr>What is a Disaster?</vt:lpstr>
      <vt:lpstr>What is a Disaster?</vt:lpstr>
      <vt:lpstr>Canada’s definition of  Disaster…</vt:lpstr>
      <vt:lpstr>Canada’s definition of  Disaster…</vt:lpstr>
      <vt:lpstr>Hazards</vt:lpstr>
      <vt:lpstr>Hazards</vt:lpstr>
      <vt:lpstr>Risk</vt:lpstr>
      <vt:lpstr>Risk</vt:lpstr>
      <vt:lpstr>Vulnerability</vt:lpstr>
      <vt:lpstr>Vulnerability</vt:lpstr>
      <vt:lpstr>Vulnerability</vt:lpstr>
      <vt:lpstr>The 4 R model</vt:lpstr>
      <vt:lpstr>The 4 R model</vt:lpstr>
      <vt:lpstr>The 4 R model</vt:lpstr>
      <vt:lpstr>The 4 R model</vt:lpstr>
      <vt:lpstr>this ‘resilience’ thing …</vt:lpstr>
      <vt:lpstr>What else do I know about disasters?</vt:lpstr>
      <vt:lpstr>Past Pandemics</vt:lpstr>
      <vt:lpstr>Past Pandemics</vt:lpstr>
      <vt:lpstr>Past Pandemics</vt:lpstr>
      <vt:lpstr>Past Pandemics</vt:lpstr>
      <vt:lpstr>H1N1 in Canada</vt:lpstr>
      <vt:lpstr>H1N1 in Canada</vt:lpstr>
      <vt:lpstr>H1N1 in Canada</vt:lpstr>
      <vt:lpstr>H1N1 in Canada</vt:lpstr>
      <vt:lpstr>What’s going on in Saskatchewan?</vt:lpstr>
      <vt:lpstr>What’s going on in Saskatchewan?</vt:lpstr>
      <vt:lpstr>Indigenous EM in SK</vt:lpstr>
      <vt:lpstr>Indigenous EM in SK</vt:lpstr>
      <vt:lpstr>Indigenous EM in SK</vt:lpstr>
      <vt:lpstr>Overlapping  disasters  phases  </vt:lpstr>
      <vt:lpstr>Indigenous Response Recovery</vt:lpstr>
      <vt:lpstr>Research Challenges</vt:lpstr>
      <vt:lpstr>Research Challenges</vt:lpstr>
      <vt:lpstr>And what?</vt:lpstr>
      <vt:lpstr>Kia ora!</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Lambert, Simon</dc:creator>
  <cp:lastModifiedBy>Lambert, Simon</cp:lastModifiedBy>
  <cp:revision>98</cp:revision>
  <dcterms:created xsi:type="dcterms:W3CDTF">2019-09-13T15:40:25Z</dcterms:created>
  <dcterms:modified xsi:type="dcterms:W3CDTF">2020-04-14T15:03:59Z</dcterms:modified>
</cp:coreProperties>
</file>