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9" r:id="rId1"/>
  </p:sldMasterIdLst>
  <p:notesMasterIdLst>
    <p:notesMasterId r:id="rId18"/>
  </p:notesMasterIdLst>
  <p:sldIdLst>
    <p:sldId id="257" r:id="rId2"/>
    <p:sldId id="258" r:id="rId3"/>
    <p:sldId id="259" r:id="rId4"/>
    <p:sldId id="262" r:id="rId5"/>
    <p:sldId id="260" r:id="rId6"/>
    <p:sldId id="261" r:id="rId7"/>
    <p:sldId id="263" r:id="rId8"/>
    <p:sldId id="268" r:id="rId9"/>
    <p:sldId id="265" r:id="rId10"/>
    <p:sldId id="267" r:id="rId11"/>
    <p:sldId id="266" r:id="rId12"/>
    <p:sldId id="273" r:id="rId13"/>
    <p:sldId id="274" r:id="rId14"/>
    <p:sldId id="275" r:id="rId15"/>
    <p:sldId id="276" r:id="rId16"/>
    <p:sldId id="27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9"/>
    <p:restoredTop sz="86828" autoAdjust="0"/>
  </p:normalViewPr>
  <p:slideViewPr>
    <p:cSldViewPr snapToGrid="0" snapToObjects="1">
      <p:cViewPr varScale="1">
        <p:scale>
          <a:sx n="145" d="100"/>
          <a:sy n="145" d="100"/>
        </p:scale>
        <p:origin x="5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CF18FB-258F-4A08-B121-8E9DB2149FBD}" type="doc">
      <dgm:prSet loTypeId="urn:microsoft.com/office/officeart/2016/7/layout/ChevronBlock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71C8F57-3442-48F3-B401-E7963F2061A0}">
      <dgm:prSet/>
      <dgm:spPr/>
      <dgm:t>
        <a:bodyPr/>
        <a:lstStyle/>
        <a:p>
          <a:r>
            <a:rPr lang="en-US"/>
            <a:t>Phase 1</a:t>
          </a:r>
        </a:p>
      </dgm:t>
    </dgm:pt>
    <dgm:pt modelId="{C3AD161C-080F-4A98-AE9C-FC872C957E23}" type="parTrans" cxnId="{D16DACDF-ADEB-47A2-B6A2-6003959A7612}">
      <dgm:prSet/>
      <dgm:spPr/>
      <dgm:t>
        <a:bodyPr/>
        <a:lstStyle/>
        <a:p>
          <a:endParaRPr lang="en-US"/>
        </a:p>
      </dgm:t>
    </dgm:pt>
    <dgm:pt modelId="{3E9C8682-EAD0-4CB9-8ACE-8AB94EC7DE98}" type="sibTrans" cxnId="{D16DACDF-ADEB-47A2-B6A2-6003959A7612}">
      <dgm:prSet/>
      <dgm:spPr/>
      <dgm:t>
        <a:bodyPr/>
        <a:lstStyle/>
        <a:p>
          <a:endParaRPr lang="en-US"/>
        </a:p>
      </dgm:t>
    </dgm:pt>
    <dgm:pt modelId="{27748D2A-3064-421A-9027-8870ABFD646B}">
      <dgm:prSet/>
      <dgm:spPr/>
      <dgm:t>
        <a:bodyPr/>
        <a:lstStyle/>
        <a:p>
          <a:r>
            <a:rPr lang="en-US" dirty="0"/>
            <a:t>Conversational Interview</a:t>
          </a:r>
        </a:p>
      </dgm:t>
    </dgm:pt>
    <dgm:pt modelId="{A9A43FAB-33EB-4CC7-A923-CC853963DFDA}" type="parTrans" cxnId="{02E2E571-33EF-4CBF-8D78-D3214DBAC62C}">
      <dgm:prSet/>
      <dgm:spPr/>
      <dgm:t>
        <a:bodyPr/>
        <a:lstStyle/>
        <a:p>
          <a:endParaRPr lang="en-US"/>
        </a:p>
      </dgm:t>
    </dgm:pt>
    <dgm:pt modelId="{2B1E3F46-21AE-43B1-AE7C-1AF6C4055672}" type="sibTrans" cxnId="{02E2E571-33EF-4CBF-8D78-D3214DBAC62C}">
      <dgm:prSet/>
      <dgm:spPr/>
      <dgm:t>
        <a:bodyPr/>
        <a:lstStyle/>
        <a:p>
          <a:endParaRPr lang="en-US"/>
        </a:p>
      </dgm:t>
    </dgm:pt>
    <dgm:pt modelId="{66192849-1A23-40C8-A341-CDBD23FAEF19}">
      <dgm:prSet/>
      <dgm:spPr/>
      <dgm:t>
        <a:bodyPr/>
        <a:lstStyle/>
        <a:p>
          <a:r>
            <a:rPr lang="en-US"/>
            <a:t>Phase 2</a:t>
          </a:r>
        </a:p>
      </dgm:t>
    </dgm:pt>
    <dgm:pt modelId="{6E02BF87-86AB-49FC-BEA2-C02BFC483C49}" type="parTrans" cxnId="{21D13F0D-4BB1-4316-8FBF-E11065202A43}">
      <dgm:prSet/>
      <dgm:spPr/>
      <dgm:t>
        <a:bodyPr/>
        <a:lstStyle/>
        <a:p>
          <a:endParaRPr lang="en-US"/>
        </a:p>
      </dgm:t>
    </dgm:pt>
    <dgm:pt modelId="{3968DC69-C9A5-46B5-9CCB-C8CF8D155E4A}" type="sibTrans" cxnId="{21D13F0D-4BB1-4316-8FBF-E11065202A43}">
      <dgm:prSet/>
      <dgm:spPr/>
      <dgm:t>
        <a:bodyPr/>
        <a:lstStyle/>
        <a:p>
          <a:endParaRPr lang="en-US"/>
        </a:p>
      </dgm:t>
    </dgm:pt>
    <dgm:pt modelId="{CDDA3FBD-764B-40AC-AC88-FFABB05C6150}">
      <dgm:prSet/>
      <dgm:spPr/>
      <dgm:t>
        <a:bodyPr/>
        <a:lstStyle/>
        <a:p>
          <a:r>
            <a:rPr lang="en-US" dirty="0"/>
            <a:t>Photovoice Exercise</a:t>
          </a:r>
        </a:p>
        <a:p>
          <a:r>
            <a:rPr lang="en-US" dirty="0"/>
            <a:t>(2 weeks duration)</a:t>
          </a:r>
        </a:p>
      </dgm:t>
    </dgm:pt>
    <dgm:pt modelId="{BF0266BD-9C0C-4ACC-B272-FDF5C6086515}" type="parTrans" cxnId="{339EF0F8-90A5-4B5D-9846-7786825C9D7D}">
      <dgm:prSet/>
      <dgm:spPr/>
      <dgm:t>
        <a:bodyPr/>
        <a:lstStyle/>
        <a:p>
          <a:endParaRPr lang="en-US"/>
        </a:p>
      </dgm:t>
    </dgm:pt>
    <dgm:pt modelId="{308951E0-22E6-4E59-8E8B-D8049F73C838}" type="sibTrans" cxnId="{339EF0F8-90A5-4B5D-9846-7786825C9D7D}">
      <dgm:prSet/>
      <dgm:spPr/>
      <dgm:t>
        <a:bodyPr/>
        <a:lstStyle/>
        <a:p>
          <a:endParaRPr lang="en-US"/>
        </a:p>
      </dgm:t>
    </dgm:pt>
    <dgm:pt modelId="{E633AD98-92C0-42F1-9E04-F0B7DD642B5E}">
      <dgm:prSet/>
      <dgm:spPr/>
      <dgm:t>
        <a:bodyPr/>
        <a:lstStyle/>
        <a:p>
          <a:r>
            <a:rPr lang="en-US"/>
            <a:t>Phase 3</a:t>
          </a:r>
        </a:p>
      </dgm:t>
    </dgm:pt>
    <dgm:pt modelId="{7AA140F5-33A0-49F3-AA6F-A35059DFF1F8}" type="parTrans" cxnId="{9EE4B9AB-86E8-433D-857D-66A448ABAF89}">
      <dgm:prSet/>
      <dgm:spPr/>
      <dgm:t>
        <a:bodyPr/>
        <a:lstStyle/>
        <a:p>
          <a:endParaRPr lang="en-US"/>
        </a:p>
      </dgm:t>
    </dgm:pt>
    <dgm:pt modelId="{094054CB-1242-4C26-B038-4F69155D8520}" type="sibTrans" cxnId="{9EE4B9AB-86E8-433D-857D-66A448ABAF89}">
      <dgm:prSet/>
      <dgm:spPr/>
      <dgm:t>
        <a:bodyPr/>
        <a:lstStyle/>
        <a:p>
          <a:endParaRPr lang="en-US"/>
        </a:p>
      </dgm:t>
    </dgm:pt>
    <dgm:pt modelId="{5C15C9F7-F704-4083-9945-7320F1041476}">
      <dgm:prSet/>
      <dgm:spPr/>
      <dgm:t>
        <a:bodyPr/>
        <a:lstStyle/>
        <a:p>
          <a:r>
            <a:rPr lang="en-US"/>
            <a:t>Photovoice Reflection</a:t>
          </a:r>
        </a:p>
      </dgm:t>
    </dgm:pt>
    <dgm:pt modelId="{C9A1AAA9-0998-4346-82F1-B4334111EF3E}" type="parTrans" cxnId="{049B9A3A-6749-45A2-832F-67757230BC66}">
      <dgm:prSet/>
      <dgm:spPr/>
      <dgm:t>
        <a:bodyPr/>
        <a:lstStyle/>
        <a:p>
          <a:endParaRPr lang="en-US"/>
        </a:p>
      </dgm:t>
    </dgm:pt>
    <dgm:pt modelId="{448E2799-3A91-4BB5-8705-AD5AC950CC09}" type="sibTrans" cxnId="{049B9A3A-6749-45A2-832F-67757230BC66}">
      <dgm:prSet/>
      <dgm:spPr/>
      <dgm:t>
        <a:bodyPr/>
        <a:lstStyle/>
        <a:p>
          <a:endParaRPr lang="en-US"/>
        </a:p>
      </dgm:t>
    </dgm:pt>
    <dgm:pt modelId="{477A0442-D72B-E040-9AD0-0D1D7CF33784}" type="pres">
      <dgm:prSet presAssocID="{EDCF18FB-258F-4A08-B121-8E9DB2149FBD}" presName="Name0" presStyleCnt="0">
        <dgm:presLayoutVars>
          <dgm:dir/>
          <dgm:animLvl val="lvl"/>
          <dgm:resizeHandles val="exact"/>
        </dgm:presLayoutVars>
      </dgm:prSet>
      <dgm:spPr/>
    </dgm:pt>
    <dgm:pt modelId="{E322AF73-F2B0-6D45-A8A3-4F39E61383D8}" type="pres">
      <dgm:prSet presAssocID="{D71C8F57-3442-48F3-B401-E7963F2061A0}" presName="composite" presStyleCnt="0"/>
      <dgm:spPr/>
    </dgm:pt>
    <dgm:pt modelId="{4021943B-0DA1-3843-AA50-F29098F99CBD}" type="pres">
      <dgm:prSet presAssocID="{D71C8F57-3442-48F3-B401-E7963F2061A0}" presName="parTx" presStyleLbl="alignNode1" presStyleIdx="0" presStyleCnt="3">
        <dgm:presLayoutVars>
          <dgm:chMax val="0"/>
          <dgm:chPref val="0"/>
        </dgm:presLayoutVars>
      </dgm:prSet>
      <dgm:spPr/>
    </dgm:pt>
    <dgm:pt modelId="{006467C1-1B26-5B47-B2F3-8B1FEA504269}" type="pres">
      <dgm:prSet presAssocID="{D71C8F57-3442-48F3-B401-E7963F2061A0}" presName="desTx" presStyleLbl="alignAccFollowNode1" presStyleIdx="0" presStyleCnt="3">
        <dgm:presLayoutVars/>
      </dgm:prSet>
      <dgm:spPr/>
    </dgm:pt>
    <dgm:pt modelId="{1CE27846-9FF9-B546-9834-8565C67D560A}" type="pres">
      <dgm:prSet presAssocID="{3E9C8682-EAD0-4CB9-8ACE-8AB94EC7DE98}" presName="space" presStyleCnt="0"/>
      <dgm:spPr/>
    </dgm:pt>
    <dgm:pt modelId="{5FDCC896-EA5A-0341-8027-7117C4605241}" type="pres">
      <dgm:prSet presAssocID="{66192849-1A23-40C8-A341-CDBD23FAEF19}" presName="composite" presStyleCnt="0"/>
      <dgm:spPr/>
    </dgm:pt>
    <dgm:pt modelId="{67BE8E20-CE4C-F34C-AE78-EA232714D0B1}" type="pres">
      <dgm:prSet presAssocID="{66192849-1A23-40C8-A341-CDBD23FAEF19}" presName="parTx" presStyleLbl="alignNode1" presStyleIdx="1" presStyleCnt="3">
        <dgm:presLayoutVars>
          <dgm:chMax val="0"/>
          <dgm:chPref val="0"/>
        </dgm:presLayoutVars>
      </dgm:prSet>
      <dgm:spPr/>
    </dgm:pt>
    <dgm:pt modelId="{FF0E3EFF-41ED-BF4C-8B86-6A48DCAFE817}" type="pres">
      <dgm:prSet presAssocID="{66192849-1A23-40C8-A341-CDBD23FAEF19}" presName="desTx" presStyleLbl="alignAccFollowNode1" presStyleIdx="1" presStyleCnt="3">
        <dgm:presLayoutVars/>
      </dgm:prSet>
      <dgm:spPr/>
    </dgm:pt>
    <dgm:pt modelId="{65819C7B-23B0-A944-B91F-935952BC68C8}" type="pres">
      <dgm:prSet presAssocID="{3968DC69-C9A5-46B5-9CCB-C8CF8D155E4A}" presName="space" presStyleCnt="0"/>
      <dgm:spPr/>
    </dgm:pt>
    <dgm:pt modelId="{8D6ECA85-5042-E249-B6E4-0898B6777C9F}" type="pres">
      <dgm:prSet presAssocID="{E633AD98-92C0-42F1-9E04-F0B7DD642B5E}" presName="composite" presStyleCnt="0"/>
      <dgm:spPr/>
    </dgm:pt>
    <dgm:pt modelId="{5FA74B68-F451-5C4F-A8AA-A1195CFAD85F}" type="pres">
      <dgm:prSet presAssocID="{E633AD98-92C0-42F1-9E04-F0B7DD642B5E}" presName="parTx" presStyleLbl="alignNode1" presStyleIdx="2" presStyleCnt="3">
        <dgm:presLayoutVars>
          <dgm:chMax val="0"/>
          <dgm:chPref val="0"/>
        </dgm:presLayoutVars>
      </dgm:prSet>
      <dgm:spPr/>
    </dgm:pt>
    <dgm:pt modelId="{DC62FEA4-307B-BE4D-AD2A-592F6845BF1E}" type="pres">
      <dgm:prSet presAssocID="{E633AD98-92C0-42F1-9E04-F0B7DD642B5E}" presName="desTx" presStyleLbl="alignAccFollowNode1" presStyleIdx="2" presStyleCnt="3">
        <dgm:presLayoutVars/>
      </dgm:prSet>
      <dgm:spPr/>
    </dgm:pt>
  </dgm:ptLst>
  <dgm:cxnLst>
    <dgm:cxn modelId="{21D13F0D-4BB1-4316-8FBF-E11065202A43}" srcId="{EDCF18FB-258F-4A08-B121-8E9DB2149FBD}" destId="{66192849-1A23-40C8-A341-CDBD23FAEF19}" srcOrd="1" destOrd="0" parTransId="{6E02BF87-86AB-49FC-BEA2-C02BFC483C49}" sibTransId="{3968DC69-C9A5-46B5-9CCB-C8CF8D155E4A}"/>
    <dgm:cxn modelId="{049B9A3A-6749-45A2-832F-67757230BC66}" srcId="{E633AD98-92C0-42F1-9E04-F0B7DD642B5E}" destId="{5C15C9F7-F704-4083-9945-7320F1041476}" srcOrd="0" destOrd="0" parTransId="{C9A1AAA9-0998-4346-82F1-B4334111EF3E}" sibTransId="{448E2799-3A91-4BB5-8705-AD5AC950CC09}"/>
    <dgm:cxn modelId="{18607341-75C4-F244-B1B3-55A4A69606E4}" type="presOf" srcId="{E633AD98-92C0-42F1-9E04-F0B7DD642B5E}" destId="{5FA74B68-F451-5C4F-A8AA-A1195CFAD85F}" srcOrd="0" destOrd="0" presId="urn:microsoft.com/office/officeart/2016/7/layout/ChevronBlockProcess"/>
    <dgm:cxn modelId="{BFD7684D-11E5-A249-8557-6478DA2D19F6}" type="presOf" srcId="{CDDA3FBD-764B-40AC-AC88-FFABB05C6150}" destId="{FF0E3EFF-41ED-BF4C-8B86-6A48DCAFE817}" srcOrd="0" destOrd="0" presId="urn:microsoft.com/office/officeart/2016/7/layout/ChevronBlockProcess"/>
    <dgm:cxn modelId="{40AE0265-BE40-DF43-A4BB-D7C56B3242AF}" type="presOf" srcId="{5C15C9F7-F704-4083-9945-7320F1041476}" destId="{DC62FEA4-307B-BE4D-AD2A-592F6845BF1E}" srcOrd="0" destOrd="0" presId="urn:microsoft.com/office/officeart/2016/7/layout/ChevronBlockProcess"/>
    <dgm:cxn modelId="{02E2E571-33EF-4CBF-8D78-D3214DBAC62C}" srcId="{D71C8F57-3442-48F3-B401-E7963F2061A0}" destId="{27748D2A-3064-421A-9027-8870ABFD646B}" srcOrd="0" destOrd="0" parTransId="{A9A43FAB-33EB-4CC7-A923-CC853963DFDA}" sibTransId="{2B1E3F46-21AE-43B1-AE7C-1AF6C4055672}"/>
    <dgm:cxn modelId="{D471B872-7C3E-9949-8BF3-D779B6DCB247}" type="presOf" srcId="{27748D2A-3064-421A-9027-8870ABFD646B}" destId="{006467C1-1B26-5B47-B2F3-8B1FEA504269}" srcOrd="0" destOrd="0" presId="urn:microsoft.com/office/officeart/2016/7/layout/ChevronBlockProcess"/>
    <dgm:cxn modelId="{68A15386-2C6C-B948-873D-CCA6D13A0F80}" type="presOf" srcId="{EDCF18FB-258F-4A08-B121-8E9DB2149FBD}" destId="{477A0442-D72B-E040-9AD0-0D1D7CF33784}" srcOrd="0" destOrd="0" presId="urn:microsoft.com/office/officeart/2016/7/layout/ChevronBlockProcess"/>
    <dgm:cxn modelId="{CDABA698-598D-B34A-B813-1D4C8E491587}" type="presOf" srcId="{66192849-1A23-40C8-A341-CDBD23FAEF19}" destId="{67BE8E20-CE4C-F34C-AE78-EA232714D0B1}" srcOrd="0" destOrd="0" presId="urn:microsoft.com/office/officeart/2016/7/layout/ChevronBlockProcess"/>
    <dgm:cxn modelId="{9EE4B9AB-86E8-433D-857D-66A448ABAF89}" srcId="{EDCF18FB-258F-4A08-B121-8E9DB2149FBD}" destId="{E633AD98-92C0-42F1-9E04-F0B7DD642B5E}" srcOrd="2" destOrd="0" parTransId="{7AA140F5-33A0-49F3-AA6F-A35059DFF1F8}" sibTransId="{094054CB-1242-4C26-B038-4F69155D8520}"/>
    <dgm:cxn modelId="{875D29DE-B7FF-EF42-B939-F785364C97B4}" type="presOf" srcId="{D71C8F57-3442-48F3-B401-E7963F2061A0}" destId="{4021943B-0DA1-3843-AA50-F29098F99CBD}" srcOrd="0" destOrd="0" presId="urn:microsoft.com/office/officeart/2016/7/layout/ChevronBlockProcess"/>
    <dgm:cxn modelId="{D16DACDF-ADEB-47A2-B6A2-6003959A7612}" srcId="{EDCF18FB-258F-4A08-B121-8E9DB2149FBD}" destId="{D71C8F57-3442-48F3-B401-E7963F2061A0}" srcOrd="0" destOrd="0" parTransId="{C3AD161C-080F-4A98-AE9C-FC872C957E23}" sibTransId="{3E9C8682-EAD0-4CB9-8ACE-8AB94EC7DE98}"/>
    <dgm:cxn modelId="{339EF0F8-90A5-4B5D-9846-7786825C9D7D}" srcId="{66192849-1A23-40C8-A341-CDBD23FAEF19}" destId="{CDDA3FBD-764B-40AC-AC88-FFABB05C6150}" srcOrd="0" destOrd="0" parTransId="{BF0266BD-9C0C-4ACC-B272-FDF5C6086515}" sibTransId="{308951E0-22E6-4E59-8E8B-D8049F73C838}"/>
    <dgm:cxn modelId="{DEAB1582-474A-2946-8313-3C3666EEDC96}" type="presParOf" srcId="{477A0442-D72B-E040-9AD0-0D1D7CF33784}" destId="{E322AF73-F2B0-6D45-A8A3-4F39E61383D8}" srcOrd="0" destOrd="0" presId="urn:microsoft.com/office/officeart/2016/7/layout/ChevronBlockProcess"/>
    <dgm:cxn modelId="{2041D7D9-AD5E-DE4D-BBFE-A2FB275688F5}" type="presParOf" srcId="{E322AF73-F2B0-6D45-A8A3-4F39E61383D8}" destId="{4021943B-0DA1-3843-AA50-F29098F99CBD}" srcOrd="0" destOrd="0" presId="urn:microsoft.com/office/officeart/2016/7/layout/ChevronBlockProcess"/>
    <dgm:cxn modelId="{C47D9519-44F4-9C43-B766-D9A0742FB181}" type="presParOf" srcId="{E322AF73-F2B0-6D45-A8A3-4F39E61383D8}" destId="{006467C1-1B26-5B47-B2F3-8B1FEA504269}" srcOrd="1" destOrd="0" presId="urn:microsoft.com/office/officeart/2016/7/layout/ChevronBlockProcess"/>
    <dgm:cxn modelId="{F7BE81DF-787F-7244-B949-AC67D551A380}" type="presParOf" srcId="{477A0442-D72B-E040-9AD0-0D1D7CF33784}" destId="{1CE27846-9FF9-B546-9834-8565C67D560A}" srcOrd="1" destOrd="0" presId="urn:microsoft.com/office/officeart/2016/7/layout/ChevronBlockProcess"/>
    <dgm:cxn modelId="{3E13E57C-90B0-0344-B9FE-A48456F4867B}" type="presParOf" srcId="{477A0442-D72B-E040-9AD0-0D1D7CF33784}" destId="{5FDCC896-EA5A-0341-8027-7117C4605241}" srcOrd="2" destOrd="0" presId="urn:microsoft.com/office/officeart/2016/7/layout/ChevronBlockProcess"/>
    <dgm:cxn modelId="{A33FF679-14D5-5945-9D11-426F5931B418}" type="presParOf" srcId="{5FDCC896-EA5A-0341-8027-7117C4605241}" destId="{67BE8E20-CE4C-F34C-AE78-EA232714D0B1}" srcOrd="0" destOrd="0" presId="urn:microsoft.com/office/officeart/2016/7/layout/ChevronBlockProcess"/>
    <dgm:cxn modelId="{4B65BD80-4960-9446-9289-D4E6DA002BAD}" type="presParOf" srcId="{5FDCC896-EA5A-0341-8027-7117C4605241}" destId="{FF0E3EFF-41ED-BF4C-8B86-6A48DCAFE817}" srcOrd="1" destOrd="0" presId="urn:microsoft.com/office/officeart/2016/7/layout/ChevronBlockProcess"/>
    <dgm:cxn modelId="{C404CE57-D76B-B842-942A-4E3B0A724F07}" type="presParOf" srcId="{477A0442-D72B-E040-9AD0-0D1D7CF33784}" destId="{65819C7B-23B0-A944-B91F-935952BC68C8}" srcOrd="3" destOrd="0" presId="urn:microsoft.com/office/officeart/2016/7/layout/ChevronBlockProcess"/>
    <dgm:cxn modelId="{34B5A149-A1ED-D446-BC16-F9D9B946D1BB}" type="presParOf" srcId="{477A0442-D72B-E040-9AD0-0D1D7CF33784}" destId="{8D6ECA85-5042-E249-B6E4-0898B6777C9F}" srcOrd="4" destOrd="0" presId="urn:microsoft.com/office/officeart/2016/7/layout/ChevronBlockProcess"/>
    <dgm:cxn modelId="{6D326FC4-B96E-7742-ACCF-92F808F059D5}" type="presParOf" srcId="{8D6ECA85-5042-E249-B6E4-0898B6777C9F}" destId="{5FA74B68-F451-5C4F-A8AA-A1195CFAD85F}" srcOrd="0" destOrd="0" presId="urn:microsoft.com/office/officeart/2016/7/layout/ChevronBlockProcess"/>
    <dgm:cxn modelId="{2D108208-F43A-804B-8F38-95D21351A365}" type="presParOf" srcId="{8D6ECA85-5042-E249-B6E4-0898B6777C9F}" destId="{DC62FEA4-307B-BE4D-AD2A-592F6845BF1E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5F5FDB-2966-42A9-B732-D933A2E896B0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9331D6-4354-4B9D-8260-D6940EB7333D}">
      <dgm:prSet custT="1"/>
      <dgm:spPr/>
      <dgm:t>
        <a:bodyPr/>
        <a:lstStyle/>
        <a:p>
          <a:r>
            <a:rPr lang="en-US" sz="1200" dirty="0"/>
            <a:t>Interviews transcribed verbatim</a:t>
          </a:r>
        </a:p>
      </dgm:t>
    </dgm:pt>
    <dgm:pt modelId="{8C469AD8-BA0F-4DD4-BA60-5CEA47E3B113}" type="parTrans" cxnId="{D3C5AF2D-0BDC-4F59-BB45-F61D304F266F}">
      <dgm:prSet/>
      <dgm:spPr/>
      <dgm:t>
        <a:bodyPr/>
        <a:lstStyle/>
        <a:p>
          <a:endParaRPr lang="en-US"/>
        </a:p>
      </dgm:t>
    </dgm:pt>
    <dgm:pt modelId="{94B2A25A-7795-4CAD-AD2D-7C622652C073}" type="sibTrans" cxnId="{D3C5AF2D-0BDC-4F59-BB45-F61D304F266F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13B64403-283C-490D-90F0-1D9F7C4D0338}">
      <dgm:prSet custT="1"/>
      <dgm:spPr/>
      <dgm:t>
        <a:bodyPr/>
        <a:lstStyle/>
        <a:p>
          <a:r>
            <a:rPr lang="en-US" sz="1200" dirty="0"/>
            <a:t>Coding of data – Indigenous lens applied</a:t>
          </a:r>
        </a:p>
      </dgm:t>
    </dgm:pt>
    <dgm:pt modelId="{F2F0A5FD-32B3-479A-9B70-EA68A23C2A07}" type="parTrans" cxnId="{788C5CEE-F0A7-42E7-90EC-6698FE0FCEF3}">
      <dgm:prSet/>
      <dgm:spPr/>
      <dgm:t>
        <a:bodyPr/>
        <a:lstStyle/>
        <a:p>
          <a:endParaRPr lang="en-US"/>
        </a:p>
      </dgm:t>
    </dgm:pt>
    <dgm:pt modelId="{0247B13B-E071-4D90-8563-BFE3141681D7}" type="sibTrans" cxnId="{788C5CEE-F0A7-42E7-90EC-6698FE0FCEF3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2860E63F-54F2-47E0-832B-7E78358CB4D0}">
      <dgm:prSet custT="1"/>
      <dgm:spPr/>
      <dgm:t>
        <a:bodyPr/>
        <a:lstStyle/>
        <a:p>
          <a:r>
            <a:rPr lang="en-US" sz="1200" dirty="0"/>
            <a:t>Grouping codes into broader themes/categories</a:t>
          </a:r>
        </a:p>
      </dgm:t>
    </dgm:pt>
    <dgm:pt modelId="{F0534357-7BBE-44A5-8337-4D32B15162F6}" type="parTrans" cxnId="{9C8122A9-A80A-4A53-B3B9-FD727FD4AF3E}">
      <dgm:prSet/>
      <dgm:spPr/>
      <dgm:t>
        <a:bodyPr/>
        <a:lstStyle/>
        <a:p>
          <a:endParaRPr lang="en-US"/>
        </a:p>
      </dgm:t>
    </dgm:pt>
    <dgm:pt modelId="{B2631853-960E-4C6C-9DE3-62A0CD8E69D9}" type="sibTrans" cxnId="{9C8122A9-A80A-4A53-B3B9-FD727FD4AF3E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54358509-F54F-4FEF-887C-01557CE46D4B}">
      <dgm:prSet custT="1"/>
      <dgm:spPr/>
      <dgm:t>
        <a:bodyPr/>
        <a:lstStyle/>
        <a:p>
          <a:r>
            <a:rPr lang="en-US" sz="1200" dirty="0"/>
            <a:t>Obtain input and feedback from Community Advisors and participants</a:t>
          </a:r>
        </a:p>
      </dgm:t>
    </dgm:pt>
    <dgm:pt modelId="{CDAA208C-F3D8-42D0-88D4-FB0267969517}" type="parTrans" cxnId="{70246993-15AC-478B-9219-631B9CC9554D}">
      <dgm:prSet/>
      <dgm:spPr/>
      <dgm:t>
        <a:bodyPr/>
        <a:lstStyle/>
        <a:p>
          <a:endParaRPr lang="en-US"/>
        </a:p>
      </dgm:t>
    </dgm:pt>
    <dgm:pt modelId="{090937A3-3AC1-4C59-A529-E4B42F9007F9}" type="sibTrans" cxnId="{70246993-15AC-478B-9219-631B9CC9554D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C8C4669D-D7C9-A24E-A2C3-AD3C6EC57FE5}" type="pres">
      <dgm:prSet presAssocID="{E35F5FDB-2966-42A9-B732-D933A2E896B0}" presName="linearFlow" presStyleCnt="0">
        <dgm:presLayoutVars>
          <dgm:dir/>
          <dgm:animLvl val="lvl"/>
          <dgm:resizeHandles val="exact"/>
        </dgm:presLayoutVars>
      </dgm:prSet>
      <dgm:spPr/>
    </dgm:pt>
    <dgm:pt modelId="{180E2A37-B9BC-AD40-BA14-F80477A51B5E}" type="pres">
      <dgm:prSet presAssocID="{1E9331D6-4354-4B9D-8260-D6940EB7333D}" presName="compositeNode" presStyleCnt="0"/>
      <dgm:spPr/>
    </dgm:pt>
    <dgm:pt modelId="{3A52BF9F-D143-1F42-884F-4A9D9A7B1DA4}" type="pres">
      <dgm:prSet presAssocID="{1E9331D6-4354-4B9D-8260-D6940EB7333D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ECFFA48-CF91-6641-91BE-5C7047287BE3}" type="pres">
      <dgm:prSet presAssocID="{1E9331D6-4354-4B9D-8260-D6940EB7333D}" presName="parSh" presStyleCnt="0"/>
      <dgm:spPr/>
    </dgm:pt>
    <dgm:pt modelId="{04FB4A14-680F-F94B-807A-08EADD4307B9}" type="pres">
      <dgm:prSet presAssocID="{1E9331D6-4354-4B9D-8260-D6940EB7333D}" presName="lineNode" presStyleLbl="alignAccFollowNode1" presStyleIdx="0" presStyleCnt="12"/>
      <dgm:spPr/>
    </dgm:pt>
    <dgm:pt modelId="{AA07936B-25AB-2642-9BCF-FF566399A5D5}" type="pres">
      <dgm:prSet presAssocID="{1E9331D6-4354-4B9D-8260-D6940EB7333D}" presName="lineArrowNode" presStyleLbl="alignAccFollowNode1" presStyleIdx="1" presStyleCnt="12"/>
      <dgm:spPr/>
    </dgm:pt>
    <dgm:pt modelId="{816A63FE-D5C9-E043-AD84-904BC239CB6B}" type="pres">
      <dgm:prSet presAssocID="{94B2A25A-7795-4CAD-AD2D-7C622652C073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7D01BA6B-D9AB-AC4E-AE77-6FF4B280E622}" type="pres">
      <dgm:prSet presAssocID="{94B2A25A-7795-4CAD-AD2D-7C622652C073}" presName="spacerBetweenCircleAndCallout" presStyleCnt="0">
        <dgm:presLayoutVars/>
      </dgm:prSet>
      <dgm:spPr/>
    </dgm:pt>
    <dgm:pt modelId="{1FA14A5A-B5EE-024C-9FA5-A282B435DC19}" type="pres">
      <dgm:prSet presAssocID="{1E9331D6-4354-4B9D-8260-D6940EB7333D}" presName="nodeText" presStyleLbl="alignAccFollowNode1" presStyleIdx="2" presStyleCnt="12">
        <dgm:presLayoutVars>
          <dgm:bulletEnabled val="1"/>
        </dgm:presLayoutVars>
      </dgm:prSet>
      <dgm:spPr/>
    </dgm:pt>
    <dgm:pt modelId="{7E396FD2-8859-3740-8057-81A8284F28EB}" type="pres">
      <dgm:prSet presAssocID="{94B2A25A-7795-4CAD-AD2D-7C622652C073}" presName="sibTransComposite" presStyleCnt="0"/>
      <dgm:spPr/>
    </dgm:pt>
    <dgm:pt modelId="{C36646D7-C045-3542-B7CB-27FDD8997CEE}" type="pres">
      <dgm:prSet presAssocID="{13B64403-283C-490D-90F0-1D9F7C4D0338}" presName="compositeNode" presStyleCnt="0"/>
      <dgm:spPr/>
    </dgm:pt>
    <dgm:pt modelId="{1147828B-D49A-AD43-B29C-C93915C98A49}" type="pres">
      <dgm:prSet presAssocID="{13B64403-283C-490D-90F0-1D9F7C4D0338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390D8F7-C82E-D348-AAAA-50F3D759B837}" type="pres">
      <dgm:prSet presAssocID="{13B64403-283C-490D-90F0-1D9F7C4D0338}" presName="parSh" presStyleCnt="0"/>
      <dgm:spPr/>
    </dgm:pt>
    <dgm:pt modelId="{3649C41D-17A9-3246-8E4B-A034536F655C}" type="pres">
      <dgm:prSet presAssocID="{13B64403-283C-490D-90F0-1D9F7C4D0338}" presName="lineNode" presStyleLbl="alignAccFollowNode1" presStyleIdx="3" presStyleCnt="12"/>
      <dgm:spPr/>
    </dgm:pt>
    <dgm:pt modelId="{9033E189-F5BD-5542-B8D9-2A40BF1DE675}" type="pres">
      <dgm:prSet presAssocID="{13B64403-283C-490D-90F0-1D9F7C4D0338}" presName="lineArrowNode" presStyleLbl="alignAccFollowNode1" presStyleIdx="4" presStyleCnt="12"/>
      <dgm:spPr/>
    </dgm:pt>
    <dgm:pt modelId="{F863ABBD-34F6-E046-AF1C-85A1D37ACE61}" type="pres">
      <dgm:prSet presAssocID="{0247B13B-E071-4D90-8563-BFE3141681D7}" presName="sibTransNodeCircle" presStyleLbl="alignNode1" presStyleIdx="1" presStyleCnt="4">
        <dgm:presLayoutVars>
          <dgm:chMax val="0"/>
          <dgm:bulletEnabled/>
        </dgm:presLayoutVars>
      </dgm:prSet>
      <dgm:spPr/>
    </dgm:pt>
    <dgm:pt modelId="{20D53ED7-E898-6143-BA61-FFFA8EEFEEA9}" type="pres">
      <dgm:prSet presAssocID="{0247B13B-E071-4D90-8563-BFE3141681D7}" presName="spacerBetweenCircleAndCallout" presStyleCnt="0">
        <dgm:presLayoutVars/>
      </dgm:prSet>
      <dgm:spPr/>
    </dgm:pt>
    <dgm:pt modelId="{F4BFB7B4-B798-724C-A26F-CEFF4A7E3598}" type="pres">
      <dgm:prSet presAssocID="{13B64403-283C-490D-90F0-1D9F7C4D0338}" presName="nodeText" presStyleLbl="alignAccFollowNode1" presStyleIdx="5" presStyleCnt="12">
        <dgm:presLayoutVars>
          <dgm:bulletEnabled val="1"/>
        </dgm:presLayoutVars>
      </dgm:prSet>
      <dgm:spPr/>
    </dgm:pt>
    <dgm:pt modelId="{38EADEEF-8DE5-DD4A-BEC4-5C1FB0E53306}" type="pres">
      <dgm:prSet presAssocID="{0247B13B-E071-4D90-8563-BFE3141681D7}" presName="sibTransComposite" presStyleCnt="0"/>
      <dgm:spPr/>
    </dgm:pt>
    <dgm:pt modelId="{C7FAA39F-8BD9-2848-8001-3452B3E6249D}" type="pres">
      <dgm:prSet presAssocID="{2860E63F-54F2-47E0-832B-7E78358CB4D0}" presName="compositeNode" presStyleCnt="0"/>
      <dgm:spPr/>
    </dgm:pt>
    <dgm:pt modelId="{5E829B69-8E57-B84E-93E6-7160F3FB70FF}" type="pres">
      <dgm:prSet presAssocID="{2860E63F-54F2-47E0-832B-7E78358CB4D0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F3DD018-A991-CE44-9525-B2FB69E021A9}" type="pres">
      <dgm:prSet presAssocID="{2860E63F-54F2-47E0-832B-7E78358CB4D0}" presName="parSh" presStyleCnt="0"/>
      <dgm:spPr/>
    </dgm:pt>
    <dgm:pt modelId="{667F4645-D5EC-4243-93F2-B767F35FCC25}" type="pres">
      <dgm:prSet presAssocID="{2860E63F-54F2-47E0-832B-7E78358CB4D0}" presName="lineNode" presStyleLbl="alignAccFollowNode1" presStyleIdx="6" presStyleCnt="12"/>
      <dgm:spPr/>
    </dgm:pt>
    <dgm:pt modelId="{4728325B-02EE-114D-BA05-6CD73F27B547}" type="pres">
      <dgm:prSet presAssocID="{2860E63F-54F2-47E0-832B-7E78358CB4D0}" presName="lineArrowNode" presStyleLbl="alignAccFollowNode1" presStyleIdx="7" presStyleCnt="12"/>
      <dgm:spPr/>
    </dgm:pt>
    <dgm:pt modelId="{83B83490-2078-B843-AC03-6C0831CD8BF9}" type="pres">
      <dgm:prSet presAssocID="{B2631853-960E-4C6C-9DE3-62A0CD8E69D9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8E7073AB-1E50-D948-8953-A391ABDAC2B4}" type="pres">
      <dgm:prSet presAssocID="{B2631853-960E-4C6C-9DE3-62A0CD8E69D9}" presName="spacerBetweenCircleAndCallout" presStyleCnt="0">
        <dgm:presLayoutVars/>
      </dgm:prSet>
      <dgm:spPr/>
    </dgm:pt>
    <dgm:pt modelId="{B859C00F-0C9A-5F40-80CF-DBFC08D55868}" type="pres">
      <dgm:prSet presAssocID="{2860E63F-54F2-47E0-832B-7E78358CB4D0}" presName="nodeText" presStyleLbl="alignAccFollowNode1" presStyleIdx="8" presStyleCnt="12">
        <dgm:presLayoutVars>
          <dgm:bulletEnabled val="1"/>
        </dgm:presLayoutVars>
      </dgm:prSet>
      <dgm:spPr/>
    </dgm:pt>
    <dgm:pt modelId="{24373B2A-6F4F-6048-BBB6-34C8CF0C7598}" type="pres">
      <dgm:prSet presAssocID="{B2631853-960E-4C6C-9DE3-62A0CD8E69D9}" presName="sibTransComposite" presStyleCnt="0"/>
      <dgm:spPr/>
    </dgm:pt>
    <dgm:pt modelId="{EE981ECA-6365-1F43-8ADE-F013168E3587}" type="pres">
      <dgm:prSet presAssocID="{54358509-F54F-4FEF-887C-01557CE46D4B}" presName="compositeNode" presStyleCnt="0"/>
      <dgm:spPr/>
    </dgm:pt>
    <dgm:pt modelId="{2C9FA164-AC43-CB4E-8FA6-81CE55003F66}" type="pres">
      <dgm:prSet presAssocID="{54358509-F54F-4FEF-887C-01557CE46D4B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0C6784D-1928-EB43-965C-A66B8611C829}" type="pres">
      <dgm:prSet presAssocID="{54358509-F54F-4FEF-887C-01557CE46D4B}" presName="parSh" presStyleCnt="0"/>
      <dgm:spPr/>
    </dgm:pt>
    <dgm:pt modelId="{C2304B5B-1539-2C4A-BEDD-D22FE1DF0210}" type="pres">
      <dgm:prSet presAssocID="{54358509-F54F-4FEF-887C-01557CE46D4B}" presName="lineNode" presStyleLbl="alignAccFollowNode1" presStyleIdx="9" presStyleCnt="12"/>
      <dgm:spPr/>
    </dgm:pt>
    <dgm:pt modelId="{5A1FD27E-2333-E648-871F-CB94F4A33874}" type="pres">
      <dgm:prSet presAssocID="{54358509-F54F-4FEF-887C-01557CE46D4B}" presName="lineArrowNode" presStyleLbl="alignAccFollowNode1" presStyleIdx="10" presStyleCnt="12"/>
      <dgm:spPr/>
    </dgm:pt>
    <dgm:pt modelId="{F7042664-D56B-104D-8586-A5A9C65704B2}" type="pres">
      <dgm:prSet presAssocID="{090937A3-3AC1-4C59-A529-E4B42F9007F9}" presName="sibTransNodeCircle" presStyleLbl="alignNode1" presStyleIdx="3" presStyleCnt="4">
        <dgm:presLayoutVars>
          <dgm:chMax val="0"/>
          <dgm:bulletEnabled/>
        </dgm:presLayoutVars>
      </dgm:prSet>
      <dgm:spPr/>
    </dgm:pt>
    <dgm:pt modelId="{9BD06D8B-45C8-E440-B18D-FD4982920E2B}" type="pres">
      <dgm:prSet presAssocID="{090937A3-3AC1-4C59-A529-E4B42F9007F9}" presName="spacerBetweenCircleAndCallout" presStyleCnt="0">
        <dgm:presLayoutVars/>
      </dgm:prSet>
      <dgm:spPr/>
    </dgm:pt>
    <dgm:pt modelId="{496B0CB5-0F69-A44C-B439-D9BA85DFBA5C}" type="pres">
      <dgm:prSet presAssocID="{54358509-F54F-4FEF-887C-01557CE46D4B}" presName="nodeText" presStyleLbl="alignAccFollowNode1" presStyleIdx="11" presStyleCnt="12">
        <dgm:presLayoutVars>
          <dgm:bulletEnabled val="1"/>
        </dgm:presLayoutVars>
      </dgm:prSet>
      <dgm:spPr/>
    </dgm:pt>
  </dgm:ptLst>
  <dgm:cxnLst>
    <dgm:cxn modelId="{D0026109-9A72-404E-89F2-3302AE13E281}" type="presOf" srcId="{54358509-F54F-4FEF-887C-01557CE46D4B}" destId="{496B0CB5-0F69-A44C-B439-D9BA85DFBA5C}" srcOrd="0" destOrd="0" presId="urn:microsoft.com/office/officeart/2016/7/layout/LinearArrowProcessNumbered"/>
    <dgm:cxn modelId="{E086FF1B-A02E-1648-B40D-F28EB20AC369}" type="presOf" srcId="{13B64403-283C-490D-90F0-1D9F7C4D0338}" destId="{F4BFB7B4-B798-724C-A26F-CEFF4A7E3598}" srcOrd="0" destOrd="0" presId="urn:microsoft.com/office/officeart/2016/7/layout/LinearArrowProcessNumbered"/>
    <dgm:cxn modelId="{260B7D1F-6F92-074F-BA10-5BC0115ADA9D}" type="presOf" srcId="{B2631853-960E-4C6C-9DE3-62A0CD8E69D9}" destId="{83B83490-2078-B843-AC03-6C0831CD8BF9}" srcOrd="0" destOrd="0" presId="urn:microsoft.com/office/officeart/2016/7/layout/LinearArrowProcessNumbered"/>
    <dgm:cxn modelId="{A4C6871F-4F17-2F4F-9E14-099EB527066C}" type="presOf" srcId="{E35F5FDB-2966-42A9-B732-D933A2E896B0}" destId="{C8C4669D-D7C9-A24E-A2C3-AD3C6EC57FE5}" srcOrd="0" destOrd="0" presId="urn:microsoft.com/office/officeart/2016/7/layout/LinearArrowProcessNumbered"/>
    <dgm:cxn modelId="{D3C5AF2D-0BDC-4F59-BB45-F61D304F266F}" srcId="{E35F5FDB-2966-42A9-B732-D933A2E896B0}" destId="{1E9331D6-4354-4B9D-8260-D6940EB7333D}" srcOrd="0" destOrd="0" parTransId="{8C469AD8-BA0F-4DD4-BA60-5CEA47E3B113}" sibTransId="{94B2A25A-7795-4CAD-AD2D-7C622652C073}"/>
    <dgm:cxn modelId="{3E4FAE82-1F04-F748-BA5B-58AF7E282B97}" type="presOf" srcId="{94B2A25A-7795-4CAD-AD2D-7C622652C073}" destId="{816A63FE-D5C9-E043-AD84-904BC239CB6B}" srcOrd="0" destOrd="0" presId="urn:microsoft.com/office/officeart/2016/7/layout/LinearArrowProcessNumbered"/>
    <dgm:cxn modelId="{70246993-15AC-478B-9219-631B9CC9554D}" srcId="{E35F5FDB-2966-42A9-B732-D933A2E896B0}" destId="{54358509-F54F-4FEF-887C-01557CE46D4B}" srcOrd="3" destOrd="0" parTransId="{CDAA208C-F3D8-42D0-88D4-FB0267969517}" sibTransId="{090937A3-3AC1-4C59-A529-E4B42F9007F9}"/>
    <dgm:cxn modelId="{9C8122A9-A80A-4A53-B3B9-FD727FD4AF3E}" srcId="{E35F5FDB-2966-42A9-B732-D933A2E896B0}" destId="{2860E63F-54F2-47E0-832B-7E78358CB4D0}" srcOrd="2" destOrd="0" parTransId="{F0534357-7BBE-44A5-8337-4D32B15162F6}" sibTransId="{B2631853-960E-4C6C-9DE3-62A0CD8E69D9}"/>
    <dgm:cxn modelId="{5729FDA9-45BF-9F46-938F-84188E019521}" type="presOf" srcId="{0247B13B-E071-4D90-8563-BFE3141681D7}" destId="{F863ABBD-34F6-E046-AF1C-85A1D37ACE61}" srcOrd="0" destOrd="0" presId="urn:microsoft.com/office/officeart/2016/7/layout/LinearArrowProcessNumbered"/>
    <dgm:cxn modelId="{16648DBE-B68C-A44B-BB52-9209156F25E9}" type="presOf" srcId="{1E9331D6-4354-4B9D-8260-D6940EB7333D}" destId="{1FA14A5A-B5EE-024C-9FA5-A282B435DC19}" srcOrd="0" destOrd="0" presId="urn:microsoft.com/office/officeart/2016/7/layout/LinearArrowProcessNumbered"/>
    <dgm:cxn modelId="{511CA9D8-A35A-CE49-8027-CE7130E12FF5}" type="presOf" srcId="{090937A3-3AC1-4C59-A529-E4B42F9007F9}" destId="{F7042664-D56B-104D-8586-A5A9C65704B2}" srcOrd="0" destOrd="0" presId="urn:microsoft.com/office/officeart/2016/7/layout/LinearArrowProcessNumbered"/>
    <dgm:cxn modelId="{9FC9D8E2-B1F0-3B42-A097-A17FCF43999B}" type="presOf" srcId="{2860E63F-54F2-47E0-832B-7E78358CB4D0}" destId="{B859C00F-0C9A-5F40-80CF-DBFC08D55868}" srcOrd="0" destOrd="0" presId="urn:microsoft.com/office/officeart/2016/7/layout/LinearArrowProcessNumbered"/>
    <dgm:cxn modelId="{788C5CEE-F0A7-42E7-90EC-6698FE0FCEF3}" srcId="{E35F5FDB-2966-42A9-B732-D933A2E896B0}" destId="{13B64403-283C-490D-90F0-1D9F7C4D0338}" srcOrd="1" destOrd="0" parTransId="{F2F0A5FD-32B3-479A-9B70-EA68A23C2A07}" sibTransId="{0247B13B-E071-4D90-8563-BFE3141681D7}"/>
    <dgm:cxn modelId="{467A4C68-251B-F542-A062-11B1E1CEBA97}" type="presParOf" srcId="{C8C4669D-D7C9-A24E-A2C3-AD3C6EC57FE5}" destId="{180E2A37-B9BC-AD40-BA14-F80477A51B5E}" srcOrd="0" destOrd="0" presId="urn:microsoft.com/office/officeart/2016/7/layout/LinearArrowProcessNumbered"/>
    <dgm:cxn modelId="{6F60F8CE-2F4E-F641-9209-55159326EE6B}" type="presParOf" srcId="{180E2A37-B9BC-AD40-BA14-F80477A51B5E}" destId="{3A52BF9F-D143-1F42-884F-4A9D9A7B1DA4}" srcOrd="0" destOrd="0" presId="urn:microsoft.com/office/officeart/2016/7/layout/LinearArrowProcessNumbered"/>
    <dgm:cxn modelId="{B3632FEF-38A8-8B4C-9A9D-AA62570E6B1C}" type="presParOf" srcId="{180E2A37-B9BC-AD40-BA14-F80477A51B5E}" destId="{EECFFA48-CF91-6641-91BE-5C7047287BE3}" srcOrd="1" destOrd="0" presId="urn:microsoft.com/office/officeart/2016/7/layout/LinearArrowProcessNumbered"/>
    <dgm:cxn modelId="{56F40B97-F988-5E48-892E-DE4D9537FE36}" type="presParOf" srcId="{EECFFA48-CF91-6641-91BE-5C7047287BE3}" destId="{04FB4A14-680F-F94B-807A-08EADD4307B9}" srcOrd="0" destOrd="0" presId="urn:microsoft.com/office/officeart/2016/7/layout/LinearArrowProcessNumbered"/>
    <dgm:cxn modelId="{4B64276C-0FB8-7340-9FA9-A2BC517E39DB}" type="presParOf" srcId="{EECFFA48-CF91-6641-91BE-5C7047287BE3}" destId="{AA07936B-25AB-2642-9BCF-FF566399A5D5}" srcOrd="1" destOrd="0" presId="urn:microsoft.com/office/officeart/2016/7/layout/LinearArrowProcessNumbered"/>
    <dgm:cxn modelId="{75D35D67-D465-9B4D-ABB3-7C1380BD6CB5}" type="presParOf" srcId="{EECFFA48-CF91-6641-91BE-5C7047287BE3}" destId="{816A63FE-D5C9-E043-AD84-904BC239CB6B}" srcOrd="2" destOrd="0" presId="urn:microsoft.com/office/officeart/2016/7/layout/LinearArrowProcessNumbered"/>
    <dgm:cxn modelId="{0153E563-FC73-6E4F-B347-D6A112EF060B}" type="presParOf" srcId="{EECFFA48-CF91-6641-91BE-5C7047287BE3}" destId="{7D01BA6B-D9AB-AC4E-AE77-6FF4B280E622}" srcOrd="3" destOrd="0" presId="urn:microsoft.com/office/officeart/2016/7/layout/LinearArrowProcessNumbered"/>
    <dgm:cxn modelId="{D2748E56-C6A8-8941-AF1C-BB89A8940F70}" type="presParOf" srcId="{180E2A37-B9BC-AD40-BA14-F80477A51B5E}" destId="{1FA14A5A-B5EE-024C-9FA5-A282B435DC19}" srcOrd="2" destOrd="0" presId="urn:microsoft.com/office/officeart/2016/7/layout/LinearArrowProcessNumbered"/>
    <dgm:cxn modelId="{094A28CF-E0DA-5646-8254-F0971A928489}" type="presParOf" srcId="{C8C4669D-D7C9-A24E-A2C3-AD3C6EC57FE5}" destId="{7E396FD2-8859-3740-8057-81A8284F28EB}" srcOrd="1" destOrd="0" presId="urn:microsoft.com/office/officeart/2016/7/layout/LinearArrowProcessNumbered"/>
    <dgm:cxn modelId="{319B6F7A-AB2E-0E4D-925A-7DA69E11297D}" type="presParOf" srcId="{C8C4669D-D7C9-A24E-A2C3-AD3C6EC57FE5}" destId="{C36646D7-C045-3542-B7CB-27FDD8997CEE}" srcOrd="2" destOrd="0" presId="urn:microsoft.com/office/officeart/2016/7/layout/LinearArrowProcessNumbered"/>
    <dgm:cxn modelId="{B4C2AD21-6C98-1F4A-AA4B-C32AFC4D22F5}" type="presParOf" srcId="{C36646D7-C045-3542-B7CB-27FDD8997CEE}" destId="{1147828B-D49A-AD43-B29C-C93915C98A49}" srcOrd="0" destOrd="0" presId="urn:microsoft.com/office/officeart/2016/7/layout/LinearArrowProcessNumbered"/>
    <dgm:cxn modelId="{0F6C4848-02A3-0B4B-995A-76670ACCD67D}" type="presParOf" srcId="{C36646D7-C045-3542-B7CB-27FDD8997CEE}" destId="{C390D8F7-C82E-D348-AAAA-50F3D759B837}" srcOrd="1" destOrd="0" presId="urn:microsoft.com/office/officeart/2016/7/layout/LinearArrowProcessNumbered"/>
    <dgm:cxn modelId="{F793082F-FA84-D147-8AF7-5A279C84863F}" type="presParOf" srcId="{C390D8F7-C82E-D348-AAAA-50F3D759B837}" destId="{3649C41D-17A9-3246-8E4B-A034536F655C}" srcOrd="0" destOrd="0" presId="urn:microsoft.com/office/officeart/2016/7/layout/LinearArrowProcessNumbered"/>
    <dgm:cxn modelId="{FB77C907-F207-D444-8DDE-99F175B932EC}" type="presParOf" srcId="{C390D8F7-C82E-D348-AAAA-50F3D759B837}" destId="{9033E189-F5BD-5542-B8D9-2A40BF1DE675}" srcOrd="1" destOrd="0" presId="urn:microsoft.com/office/officeart/2016/7/layout/LinearArrowProcessNumbered"/>
    <dgm:cxn modelId="{10A1888A-BC69-7449-8839-7295C7006981}" type="presParOf" srcId="{C390D8F7-C82E-D348-AAAA-50F3D759B837}" destId="{F863ABBD-34F6-E046-AF1C-85A1D37ACE61}" srcOrd="2" destOrd="0" presId="urn:microsoft.com/office/officeart/2016/7/layout/LinearArrowProcessNumbered"/>
    <dgm:cxn modelId="{6DC284DA-FA2B-9744-8C7B-3B7B09417206}" type="presParOf" srcId="{C390D8F7-C82E-D348-AAAA-50F3D759B837}" destId="{20D53ED7-E898-6143-BA61-FFFA8EEFEEA9}" srcOrd="3" destOrd="0" presId="urn:microsoft.com/office/officeart/2016/7/layout/LinearArrowProcessNumbered"/>
    <dgm:cxn modelId="{8BE07A38-A42B-5646-9E62-FCE30D8F28FD}" type="presParOf" srcId="{C36646D7-C045-3542-B7CB-27FDD8997CEE}" destId="{F4BFB7B4-B798-724C-A26F-CEFF4A7E3598}" srcOrd="2" destOrd="0" presId="urn:microsoft.com/office/officeart/2016/7/layout/LinearArrowProcessNumbered"/>
    <dgm:cxn modelId="{DF870F67-A19C-1945-87EF-649FFCC3492A}" type="presParOf" srcId="{C8C4669D-D7C9-A24E-A2C3-AD3C6EC57FE5}" destId="{38EADEEF-8DE5-DD4A-BEC4-5C1FB0E53306}" srcOrd="3" destOrd="0" presId="urn:microsoft.com/office/officeart/2016/7/layout/LinearArrowProcessNumbered"/>
    <dgm:cxn modelId="{D4D67197-7E61-A04E-BB8C-C52F167BC813}" type="presParOf" srcId="{C8C4669D-D7C9-A24E-A2C3-AD3C6EC57FE5}" destId="{C7FAA39F-8BD9-2848-8001-3452B3E6249D}" srcOrd="4" destOrd="0" presId="urn:microsoft.com/office/officeart/2016/7/layout/LinearArrowProcessNumbered"/>
    <dgm:cxn modelId="{B5F30711-55C0-854C-A480-6F184F5795A8}" type="presParOf" srcId="{C7FAA39F-8BD9-2848-8001-3452B3E6249D}" destId="{5E829B69-8E57-B84E-93E6-7160F3FB70FF}" srcOrd="0" destOrd="0" presId="urn:microsoft.com/office/officeart/2016/7/layout/LinearArrowProcessNumbered"/>
    <dgm:cxn modelId="{91C63453-51DD-4E40-B75C-D5D09BD8A907}" type="presParOf" srcId="{C7FAA39F-8BD9-2848-8001-3452B3E6249D}" destId="{CF3DD018-A991-CE44-9525-B2FB69E021A9}" srcOrd="1" destOrd="0" presId="urn:microsoft.com/office/officeart/2016/7/layout/LinearArrowProcessNumbered"/>
    <dgm:cxn modelId="{7439AC39-3F8E-764F-A4E1-0B3CAA1D72B6}" type="presParOf" srcId="{CF3DD018-A991-CE44-9525-B2FB69E021A9}" destId="{667F4645-D5EC-4243-93F2-B767F35FCC25}" srcOrd="0" destOrd="0" presId="urn:microsoft.com/office/officeart/2016/7/layout/LinearArrowProcessNumbered"/>
    <dgm:cxn modelId="{857ADB42-F31F-F642-82EB-7B0F025C4207}" type="presParOf" srcId="{CF3DD018-A991-CE44-9525-B2FB69E021A9}" destId="{4728325B-02EE-114D-BA05-6CD73F27B547}" srcOrd="1" destOrd="0" presId="urn:microsoft.com/office/officeart/2016/7/layout/LinearArrowProcessNumbered"/>
    <dgm:cxn modelId="{293D3215-F29A-524E-A97D-891FB9B6CBC8}" type="presParOf" srcId="{CF3DD018-A991-CE44-9525-B2FB69E021A9}" destId="{83B83490-2078-B843-AC03-6C0831CD8BF9}" srcOrd="2" destOrd="0" presId="urn:microsoft.com/office/officeart/2016/7/layout/LinearArrowProcessNumbered"/>
    <dgm:cxn modelId="{AACD008F-6D79-024B-9B18-8B3D3655E5E4}" type="presParOf" srcId="{CF3DD018-A991-CE44-9525-B2FB69E021A9}" destId="{8E7073AB-1E50-D948-8953-A391ABDAC2B4}" srcOrd="3" destOrd="0" presId="urn:microsoft.com/office/officeart/2016/7/layout/LinearArrowProcessNumbered"/>
    <dgm:cxn modelId="{674CDF47-F624-5B45-9A61-D283C092F49A}" type="presParOf" srcId="{C7FAA39F-8BD9-2848-8001-3452B3E6249D}" destId="{B859C00F-0C9A-5F40-80CF-DBFC08D55868}" srcOrd="2" destOrd="0" presId="urn:microsoft.com/office/officeart/2016/7/layout/LinearArrowProcessNumbered"/>
    <dgm:cxn modelId="{ED8D550F-C1BD-2742-8219-38973A660EDC}" type="presParOf" srcId="{C8C4669D-D7C9-A24E-A2C3-AD3C6EC57FE5}" destId="{24373B2A-6F4F-6048-BBB6-34C8CF0C7598}" srcOrd="5" destOrd="0" presId="urn:microsoft.com/office/officeart/2016/7/layout/LinearArrowProcessNumbered"/>
    <dgm:cxn modelId="{ED6D5D3F-D863-674D-9DAD-063ECC115210}" type="presParOf" srcId="{C8C4669D-D7C9-A24E-A2C3-AD3C6EC57FE5}" destId="{EE981ECA-6365-1F43-8ADE-F013168E3587}" srcOrd="6" destOrd="0" presId="urn:microsoft.com/office/officeart/2016/7/layout/LinearArrowProcessNumbered"/>
    <dgm:cxn modelId="{2CDFBBA3-A8E3-F94B-851E-64426CE9C8BC}" type="presParOf" srcId="{EE981ECA-6365-1F43-8ADE-F013168E3587}" destId="{2C9FA164-AC43-CB4E-8FA6-81CE55003F66}" srcOrd="0" destOrd="0" presId="urn:microsoft.com/office/officeart/2016/7/layout/LinearArrowProcessNumbered"/>
    <dgm:cxn modelId="{BE08C39E-9384-2744-8254-690A2A13CE35}" type="presParOf" srcId="{EE981ECA-6365-1F43-8ADE-F013168E3587}" destId="{30C6784D-1928-EB43-965C-A66B8611C829}" srcOrd="1" destOrd="0" presId="urn:microsoft.com/office/officeart/2016/7/layout/LinearArrowProcessNumbered"/>
    <dgm:cxn modelId="{3C2C8C12-3E3F-C44F-BB12-6B60B8200614}" type="presParOf" srcId="{30C6784D-1928-EB43-965C-A66B8611C829}" destId="{C2304B5B-1539-2C4A-BEDD-D22FE1DF0210}" srcOrd="0" destOrd="0" presId="urn:microsoft.com/office/officeart/2016/7/layout/LinearArrowProcessNumbered"/>
    <dgm:cxn modelId="{7DC79CE6-C383-4148-A6AC-1DE26E346352}" type="presParOf" srcId="{30C6784D-1928-EB43-965C-A66B8611C829}" destId="{5A1FD27E-2333-E648-871F-CB94F4A33874}" srcOrd="1" destOrd="0" presId="urn:microsoft.com/office/officeart/2016/7/layout/LinearArrowProcessNumbered"/>
    <dgm:cxn modelId="{F7A5D3C6-0C12-0D41-B4EB-F0B625DE8CA7}" type="presParOf" srcId="{30C6784D-1928-EB43-965C-A66B8611C829}" destId="{F7042664-D56B-104D-8586-A5A9C65704B2}" srcOrd="2" destOrd="0" presId="urn:microsoft.com/office/officeart/2016/7/layout/LinearArrowProcessNumbered"/>
    <dgm:cxn modelId="{A9D28BF8-4296-384A-98CD-E204D6F63CC9}" type="presParOf" srcId="{30C6784D-1928-EB43-965C-A66B8611C829}" destId="{9BD06D8B-45C8-E440-B18D-FD4982920E2B}" srcOrd="3" destOrd="0" presId="urn:microsoft.com/office/officeart/2016/7/layout/LinearArrowProcessNumbered"/>
    <dgm:cxn modelId="{4777A89E-4FA8-6F45-962C-E3816AABB38F}" type="presParOf" srcId="{EE981ECA-6365-1F43-8ADE-F013168E3587}" destId="{496B0CB5-0F69-A44C-B439-D9BA85DFBA5C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1943B-0DA1-3843-AA50-F29098F99CBD}">
      <dsp:nvSpPr>
        <dsp:cNvPr id="0" name=""/>
        <dsp:cNvSpPr/>
      </dsp:nvSpPr>
      <dsp:spPr>
        <a:xfrm>
          <a:off x="8689" y="866851"/>
          <a:ext cx="3438992" cy="1031697"/>
        </a:xfrm>
        <a:prstGeom prst="chevron">
          <a:avLst>
            <a:gd name="adj" fmla="val 3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386" tIns="127386" rIns="127386" bIns="12738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Phase 1</a:t>
          </a:r>
        </a:p>
      </dsp:txBody>
      <dsp:txXfrm>
        <a:off x="318198" y="866851"/>
        <a:ext cx="2819974" cy="1031697"/>
      </dsp:txXfrm>
    </dsp:sp>
    <dsp:sp modelId="{006467C1-1B26-5B47-B2F3-8B1FEA504269}">
      <dsp:nvSpPr>
        <dsp:cNvPr id="0" name=""/>
        <dsp:cNvSpPr/>
      </dsp:nvSpPr>
      <dsp:spPr>
        <a:xfrm>
          <a:off x="8689" y="1898549"/>
          <a:ext cx="3129483" cy="156885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299" tIns="247299" rIns="247299" bIns="494597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Conversational Interview</a:t>
          </a:r>
        </a:p>
      </dsp:txBody>
      <dsp:txXfrm>
        <a:off x="8689" y="1898549"/>
        <a:ext cx="3129483" cy="1568855"/>
      </dsp:txXfrm>
    </dsp:sp>
    <dsp:sp modelId="{67BE8E20-CE4C-F34C-AE78-EA232714D0B1}">
      <dsp:nvSpPr>
        <dsp:cNvPr id="0" name=""/>
        <dsp:cNvSpPr/>
      </dsp:nvSpPr>
      <dsp:spPr>
        <a:xfrm>
          <a:off x="3396571" y="866851"/>
          <a:ext cx="3438992" cy="1031697"/>
        </a:xfrm>
        <a:prstGeom prst="chevron">
          <a:avLst>
            <a:gd name="adj" fmla="val 30000"/>
          </a:avLst>
        </a:prstGeom>
        <a:solidFill>
          <a:schemeClr val="accent2">
            <a:hueOff val="3183231"/>
            <a:satOff val="5400"/>
            <a:lumOff val="-196"/>
            <a:alphaOff val="0"/>
          </a:schemeClr>
        </a:solidFill>
        <a:ln w="12700" cap="flat" cmpd="sng" algn="ctr">
          <a:solidFill>
            <a:schemeClr val="accent2">
              <a:hueOff val="3183231"/>
              <a:satOff val="5400"/>
              <a:lumOff val="-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386" tIns="127386" rIns="127386" bIns="12738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Phase 2</a:t>
          </a:r>
        </a:p>
      </dsp:txBody>
      <dsp:txXfrm>
        <a:off x="3706080" y="866851"/>
        <a:ext cx="2819974" cy="1031697"/>
      </dsp:txXfrm>
    </dsp:sp>
    <dsp:sp modelId="{FF0E3EFF-41ED-BF4C-8B86-6A48DCAFE817}">
      <dsp:nvSpPr>
        <dsp:cNvPr id="0" name=""/>
        <dsp:cNvSpPr/>
      </dsp:nvSpPr>
      <dsp:spPr>
        <a:xfrm>
          <a:off x="3396571" y="1898549"/>
          <a:ext cx="3129483" cy="1568855"/>
        </a:xfrm>
        <a:prstGeom prst="rect">
          <a:avLst/>
        </a:prstGeom>
        <a:solidFill>
          <a:schemeClr val="accent2">
            <a:tint val="40000"/>
            <a:alpha val="90000"/>
            <a:hueOff val="3138028"/>
            <a:satOff val="4888"/>
            <a:lumOff val="28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3138028"/>
              <a:satOff val="4888"/>
              <a:lumOff val="2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299" tIns="247299" rIns="247299" bIns="494597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Photovoice Exercise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(2 weeks duration)</a:t>
          </a:r>
        </a:p>
      </dsp:txBody>
      <dsp:txXfrm>
        <a:off x="3396571" y="1898549"/>
        <a:ext cx="3129483" cy="1568855"/>
      </dsp:txXfrm>
    </dsp:sp>
    <dsp:sp modelId="{5FA74B68-F451-5C4F-A8AA-A1195CFAD85F}">
      <dsp:nvSpPr>
        <dsp:cNvPr id="0" name=""/>
        <dsp:cNvSpPr/>
      </dsp:nvSpPr>
      <dsp:spPr>
        <a:xfrm>
          <a:off x="6784453" y="866851"/>
          <a:ext cx="3438992" cy="1031697"/>
        </a:xfrm>
        <a:prstGeom prst="chevron">
          <a:avLst>
            <a:gd name="adj" fmla="val 30000"/>
          </a:avLst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accent2">
              <a:hueOff val="6366461"/>
              <a:satOff val="10800"/>
              <a:lumOff val="-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386" tIns="127386" rIns="127386" bIns="12738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Phase 3</a:t>
          </a:r>
        </a:p>
      </dsp:txBody>
      <dsp:txXfrm>
        <a:off x="7093962" y="866851"/>
        <a:ext cx="2819974" cy="1031697"/>
      </dsp:txXfrm>
    </dsp:sp>
    <dsp:sp modelId="{DC62FEA4-307B-BE4D-AD2A-592F6845BF1E}">
      <dsp:nvSpPr>
        <dsp:cNvPr id="0" name=""/>
        <dsp:cNvSpPr/>
      </dsp:nvSpPr>
      <dsp:spPr>
        <a:xfrm>
          <a:off x="6784453" y="1898549"/>
          <a:ext cx="3129483" cy="1568855"/>
        </a:xfrm>
        <a:prstGeom prst="rect">
          <a:avLst/>
        </a:prstGeom>
        <a:solidFill>
          <a:schemeClr val="accent2">
            <a:tint val="40000"/>
            <a:alpha val="90000"/>
            <a:hueOff val="6276057"/>
            <a:satOff val="9776"/>
            <a:lumOff val="56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6276057"/>
              <a:satOff val="9776"/>
              <a:lumOff val="5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299" tIns="247299" rIns="247299" bIns="494597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Photovoice Reflection</a:t>
          </a:r>
        </a:p>
      </dsp:txBody>
      <dsp:txXfrm>
        <a:off x="6784453" y="1898549"/>
        <a:ext cx="3129483" cy="15688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B4A14-680F-F94B-807A-08EADD4307B9}">
      <dsp:nvSpPr>
        <dsp:cNvPr id="0" name=""/>
        <dsp:cNvSpPr/>
      </dsp:nvSpPr>
      <dsp:spPr>
        <a:xfrm>
          <a:off x="1314449" y="1110052"/>
          <a:ext cx="1051560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07936B-25AB-2642-9BCF-FF566399A5D5}">
      <dsp:nvSpPr>
        <dsp:cNvPr id="0" name=""/>
        <dsp:cNvSpPr/>
      </dsp:nvSpPr>
      <dsp:spPr>
        <a:xfrm>
          <a:off x="2429103" y="1021754"/>
          <a:ext cx="120929" cy="227084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A63FE-D5C9-E043-AD84-904BC239CB6B}">
      <dsp:nvSpPr>
        <dsp:cNvPr id="0" name=""/>
        <dsp:cNvSpPr/>
      </dsp:nvSpPr>
      <dsp:spPr>
        <a:xfrm>
          <a:off x="634866" y="561949"/>
          <a:ext cx="1096277" cy="10962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42" tIns="42542" rIns="42542" bIns="42542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795412" y="722495"/>
        <a:ext cx="775185" cy="775185"/>
      </dsp:txXfrm>
    </dsp:sp>
    <dsp:sp modelId="{1FA14A5A-B5EE-024C-9FA5-A282B435DC19}">
      <dsp:nvSpPr>
        <dsp:cNvPr id="0" name=""/>
        <dsp:cNvSpPr/>
      </dsp:nvSpPr>
      <dsp:spPr>
        <a:xfrm>
          <a:off x="0" y="1823824"/>
          <a:ext cx="2366010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33" tIns="165100" rIns="186633" bIns="1651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Interviews transcribed verbatim</a:t>
          </a:r>
        </a:p>
      </dsp:txBody>
      <dsp:txXfrm>
        <a:off x="0" y="2216944"/>
        <a:ext cx="2366010" cy="1572480"/>
      </dsp:txXfrm>
    </dsp:sp>
    <dsp:sp modelId="{3649C41D-17A9-3246-8E4B-A034536F655C}">
      <dsp:nvSpPr>
        <dsp:cNvPr id="0" name=""/>
        <dsp:cNvSpPr/>
      </dsp:nvSpPr>
      <dsp:spPr>
        <a:xfrm>
          <a:off x="2628899" y="1110016"/>
          <a:ext cx="2366010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33E189-F5BD-5542-B8D9-2A40BF1DE675}">
      <dsp:nvSpPr>
        <dsp:cNvPr id="0" name=""/>
        <dsp:cNvSpPr/>
      </dsp:nvSpPr>
      <dsp:spPr>
        <a:xfrm>
          <a:off x="5058003" y="1021721"/>
          <a:ext cx="120929" cy="227130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3ABBD-34F6-E046-AF1C-85A1D37ACE61}">
      <dsp:nvSpPr>
        <dsp:cNvPr id="0" name=""/>
        <dsp:cNvSpPr/>
      </dsp:nvSpPr>
      <dsp:spPr>
        <a:xfrm>
          <a:off x="3263766" y="561913"/>
          <a:ext cx="1096277" cy="10962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42" tIns="42542" rIns="42542" bIns="42542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424312" y="722459"/>
        <a:ext cx="775185" cy="775185"/>
      </dsp:txXfrm>
    </dsp:sp>
    <dsp:sp modelId="{F4BFB7B4-B798-724C-A26F-CEFF4A7E3598}">
      <dsp:nvSpPr>
        <dsp:cNvPr id="0" name=""/>
        <dsp:cNvSpPr/>
      </dsp:nvSpPr>
      <dsp:spPr>
        <a:xfrm>
          <a:off x="2628899" y="1823785"/>
          <a:ext cx="2366010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33" tIns="165100" rIns="186633" bIns="1651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Coding of data – Indigenous lens applied</a:t>
          </a:r>
        </a:p>
      </dsp:txBody>
      <dsp:txXfrm>
        <a:off x="2628899" y="2216905"/>
        <a:ext cx="2366010" cy="1572480"/>
      </dsp:txXfrm>
    </dsp:sp>
    <dsp:sp modelId="{667F4645-D5EC-4243-93F2-B767F35FCC25}">
      <dsp:nvSpPr>
        <dsp:cNvPr id="0" name=""/>
        <dsp:cNvSpPr/>
      </dsp:nvSpPr>
      <dsp:spPr>
        <a:xfrm>
          <a:off x="5257800" y="1110033"/>
          <a:ext cx="2366010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8325B-02EE-114D-BA05-6CD73F27B547}">
      <dsp:nvSpPr>
        <dsp:cNvPr id="0" name=""/>
        <dsp:cNvSpPr/>
      </dsp:nvSpPr>
      <dsp:spPr>
        <a:xfrm>
          <a:off x="7686903" y="1021735"/>
          <a:ext cx="120929" cy="227143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B83490-2078-B843-AC03-6C0831CD8BF9}">
      <dsp:nvSpPr>
        <dsp:cNvPr id="0" name=""/>
        <dsp:cNvSpPr/>
      </dsp:nvSpPr>
      <dsp:spPr>
        <a:xfrm>
          <a:off x="5892666" y="561930"/>
          <a:ext cx="1096277" cy="10962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42" tIns="42542" rIns="42542" bIns="42542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053212" y="722476"/>
        <a:ext cx="775185" cy="775185"/>
      </dsp:txXfrm>
    </dsp:sp>
    <dsp:sp modelId="{B859C00F-0C9A-5F40-80CF-DBFC08D55868}">
      <dsp:nvSpPr>
        <dsp:cNvPr id="0" name=""/>
        <dsp:cNvSpPr/>
      </dsp:nvSpPr>
      <dsp:spPr>
        <a:xfrm>
          <a:off x="5257800" y="1823824"/>
          <a:ext cx="2366010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33" tIns="165100" rIns="186633" bIns="1651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Grouping codes into broader themes/categories</a:t>
          </a:r>
        </a:p>
      </dsp:txBody>
      <dsp:txXfrm>
        <a:off x="5257800" y="2216944"/>
        <a:ext cx="2366010" cy="1572480"/>
      </dsp:txXfrm>
    </dsp:sp>
    <dsp:sp modelId="{C2304B5B-1539-2C4A-BEDD-D22FE1DF0210}">
      <dsp:nvSpPr>
        <dsp:cNvPr id="0" name=""/>
        <dsp:cNvSpPr/>
      </dsp:nvSpPr>
      <dsp:spPr>
        <a:xfrm>
          <a:off x="7886700" y="1110033"/>
          <a:ext cx="1183005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042664-D56B-104D-8586-A5A9C65704B2}">
      <dsp:nvSpPr>
        <dsp:cNvPr id="0" name=""/>
        <dsp:cNvSpPr/>
      </dsp:nvSpPr>
      <dsp:spPr>
        <a:xfrm>
          <a:off x="8521566" y="561930"/>
          <a:ext cx="1096277" cy="10962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42" tIns="42542" rIns="42542" bIns="42542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8682112" y="722476"/>
        <a:ext cx="775185" cy="775185"/>
      </dsp:txXfrm>
    </dsp:sp>
    <dsp:sp modelId="{496B0CB5-0F69-A44C-B439-D9BA85DFBA5C}">
      <dsp:nvSpPr>
        <dsp:cNvPr id="0" name=""/>
        <dsp:cNvSpPr/>
      </dsp:nvSpPr>
      <dsp:spPr>
        <a:xfrm>
          <a:off x="7886700" y="1823824"/>
          <a:ext cx="2366010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33" tIns="165100" rIns="186633" bIns="1651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Obtain input and feedback from Community Advisors and participants</a:t>
          </a:r>
        </a:p>
      </dsp:txBody>
      <dsp:txXfrm>
        <a:off x="7886700" y="2216944"/>
        <a:ext cx="2366010" cy="1572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E0182-75A7-CF4C-8FA0-1387486B8A85}" type="datetimeFigureOut">
              <a:rPr lang="en-US" smtClean="0"/>
              <a:t>2/22/21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EB87D-C331-CE41-98D5-6B615B0CB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43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02C0C-07CB-1240-95B8-65518B75FD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1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Partnership is important to help with recruiting, relationship building, and overall guidance throughout the research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EB87D-C331-CE41-98D5-6B615B0CBC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93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Thematic Analysis ( Process is ongoing)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EB87D-C331-CE41-98D5-6B615B0CBC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0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what these findings might mean or the next steps you could add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EB87D-C331-CE41-98D5-6B615B0CBC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81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5D6B-F82D-6F47-AE36-C3E1D464CD89}" type="datetimeFigureOut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AF7D-159F-E845-B49F-7F82804F7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29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5D6B-F82D-6F47-AE36-C3E1D464CD89}" type="datetimeFigureOut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AF7D-159F-E845-B49F-7F82804F7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0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5D6B-F82D-6F47-AE36-C3E1D464CD89}" type="datetimeFigureOut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AF7D-159F-E845-B49F-7F82804F7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8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5D6B-F82D-6F47-AE36-C3E1D464CD89}" type="datetimeFigureOut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AF7D-159F-E845-B49F-7F82804F7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02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5D6B-F82D-6F47-AE36-C3E1D464CD89}" type="datetimeFigureOut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AF7D-159F-E845-B49F-7F82804F7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96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5D6B-F82D-6F47-AE36-C3E1D464CD89}" type="datetimeFigureOut">
              <a:rPr lang="en-US" smtClean="0"/>
              <a:t>2/22/21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AF7D-159F-E845-B49F-7F82804F7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1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5D6B-F82D-6F47-AE36-C3E1D464CD89}" type="datetimeFigureOut">
              <a:rPr lang="en-US" smtClean="0"/>
              <a:t>2/22/21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AF7D-159F-E845-B49F-7F82804F7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25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5D6B-F82D-6F47-AE36-C3E1D464CD89}" type="datetimeFigureOut">
              <a:rPr lang="en-US" smtClean="0"/>
              <a:t>2/22/21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AF7D-159F-E845-B49F-7F82804F7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7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5D6B-F82D-6F47-AE36-C3E1D464CD89}" type="datetimeFigureOut">
              <a:rPr lang="en-US" smtClean="0"/>
              <a:t>2/22/21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AF7D-159F-E845-B49F-7F82804F7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6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5D6B-F82D-6F47-AE36-C3E1D464CD89}" type="datetimeFigureOut">
              <a:rPr lang="en-US" smtClean="0"/>
              <a:t>2/22/21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AF7D-159F-E845-B49F-7F82804F7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48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5D6B-F82D-6F47-AE36-C3E1D464CD89}" type="datetimeFigureOut">
              <a:rPr lang="en-US" smtClean="0"/>
              <a:t>2/22/21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AF7D-159F-E845-B49F-7F82804F7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65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65D6B-F82D-6F47-AE36-C3E1D464CD89}" type="datetimeFigureOut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0AF7D-159F-E845-B49F-7F82804F7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5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4.png"/><Relationship Id="rId4" Type="http://schemas.openxmlformats.org/officeDocument/2006/relationships/image" Target="../media/image6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3.xml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4116"/>
            <a:ext cx="10404763" cy="5314950"/>
          </a:xfrm>
        </p:spPr>
        <p:txBody>
          <a:bodyPr>
            <a:normAutofit fontScale="90000"/>
          </a:bodyPr>
          <a:lstStyle/>
          <a:p>
            <a:r>
              <a:rPr lang="en-CA" b="1" dirty="0"/>
              <a:t>The Importance of Culture and Social Support in Health of Métis Peoples </a:t>
            </a:r>
            <a:br>
              <a:rPr lang="en-CA" sz="3100" b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US" sz="3100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3100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Dr. Heather Foulds</a:t>
            </a:r>
            <a:br>
              <a:rPr lang="en-US" sz="3100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3100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Samantha Moore</a:t>
            </a:r>
            <a:br>
              <a:rPr lang="en-US" sz="3100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3100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Shara Johnson</a:t>
            </a:r>
            <a:br>
              <a:rPr lang="en-US" sz="4900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										</a:t>
            </a:r>
            <a:br>
              <a:rPr lang="en-US" sz="4400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				</a:t>
            </a:r>
            <a:r>
              <a:rPr lang="en-US" sz="3100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				</a:t>
            </a:r>
            <a:br>
              <a:rPr lang="en-US" sz="3100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3100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				</a:t>
            </a:r>
            <a:endParaRPr lang="en-US" sz="31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" name="Picture 6" descr="usask_kin_colour.png">
            <a:extLst>
              <a:ext uri="{FF2B5EF4-FFF2-40B4-BE49-F238E27FC236}">
                <a16:creationId xmlns:a16="http://schemas.microsoft.com/office/drawing/2014/main" id="{0E67AEDB-8A00-944A-A072-9ED33B6795F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70" y="4991471"/>
            <a:ext cx="5744995" cy="1248273"/>
          </a:xfrm>
          <a:prstGeom prst="rect">
            <a:avLst/>
          </a:prstGeom>
        </p:spPr>
      </p:pic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2BAE08D8-523D-462D-9D9B-D59C6185B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299" y="5038380"/>
            <a:ext cx="2439317" cy="139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143E95EE-5605-4448-82EA-F08A7338A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050" y="5154797"/>
            <a:ext cx="2439318" cy="127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5BA5CFC-F750-4FC8-925A-084B8C919D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17893" y="483518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9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C77056-5FE7-F548-B78A-FBFACA14F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Community is Health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DF8332-83D5-6142-AEA2-ED1DC1C61ABC}"/>
              </a:ext>
            </a:extLst>
          </p:cNvPr>
          <p:cNvSpPr txBox="1"/>
          <p:nvPr/>
        </p:nvSpPr>
        <p:spPr>
          <a:xfrm>
            <a:off x="2444578" y="6291707"/>
            <a:ext cx="691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“If I didn’t have community my mental health would be frayed”. Bonnie 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C9EF77-E594-4F6A-8DEB-529B9CDC39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3800" y="5839587"/>
            <a:ext cx="406400" cy="4064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420F036-C60F-DB4C-906D-284230BAD8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988202" y="2469080"/>
            <a:ext cx="4380294" cy="337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B9B167-3C50-D645-8725-F64A826D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“The </a:t>
            </a:r>
            <a:r>
              <a:rPr lang="en-CA" altLang="en-US" sz="54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Métis</a:t>
            </a:r>
            <a:r>
              <a:rPr lang="en-US" sz="5400" dirty="0">
                <a:solidFill>
                  <a:schemeClr val="bg1"/>
                </a:solidFill>
              </a:rPr>
              <a:t> Person”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A1ECCAD-17B9-7845-BE3B-050DA60870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4031" y="2543735"/>
            <a:ext cx="6396803" cy="35909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C45F3F-B2D5-FB47-9E79-136D47B5FA84}"/>
              </a:ext>
            </a:extLst>
          </p:cNvPr>
          <p:cNvSpPr txBox="1"/>
          <p:nvPr/>
        </p:nvSpPr>
        <p:spPr>
          <a:xfrm>
            <a:off x="1278863" y="6330981"/>
            <a:ext cx="8688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“Culture is identity and without identity, the human brain is just wired to fall apart”. Marlin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F7D0481-0F66-443A-9759-DF58AFBD49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0600" y="59245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9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B9B167-3C50-D645-8725-F64A826D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mental, physical, spiritual and cultural are intertwined</a:t>
            </a:r>
          </a:p>
        </p:txBody>
      </p:sp>
      <p:pic>
        <p:nvPicPr>
          <p:cNvPr id="6" name="id-D43786C8-4072-482C-9D0B-E2892095493D" descr="Image">
            <a:extLst>
              <a:ext uri="{FF2B5EF4-FFF2-40B4-BE49-F238E27FC236}">
                <a16:creationId xmlns:a16="http://schemas.microsoft.com/office/drawing/2014/main" id="{2B06A565-34B9-DA41-84F9-F25784ED81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6236" y="2450114"/>
            <a:ext cx="3740546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6C2EE3-1200-3441-BBAD-B906ADD21F05}"/>
              </a:ext>
            </a:extLst>
          </p:cNvPr>
          <p:cNvSpPr txBox="1"/>
          <p:nvPr/>
        </p:nvSpPr>
        <p:spPr>
          <a:xfrm>
            <a:off x="333633" y="6143739"/>
            <a:ext cx="115951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 Culture is health protective. Community, ceremonial things, the music, the dancing, the jigging, any of that kind of stuff,</a:t>
            </a:r>
          </a:p>
          <a:p>
            <a:r>
              <a:rPr lang="en-US" dirty="0"/>
              <a:t> 								and then food of course</a:t>
            </a:r>
            <a:r>
              <a:rPr lang="en-CA" dirty="0"/>
              <a:t>”. </a:t>
            </a:r>
            <a:r>
              <a:rPr lang="en-CA"/>
              <a:t>Dez</a:t>
            </a:r>
            <a:endParaRPr lang="en-CA" dirty="0"/>
          </a:p>
          <a:p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EA04435-0FA7-4CCD-A525-E167F8B9BB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15818" y="513921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6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B9B167-3C50-D645-8725-F64A826D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CA" sz="5400" dirty="0">
                <a:solidFill>
                  <a:schemeClr val="bg1"/>
                </a:solidFill>
              </a:rPr>
              <a:t>Connection to the Land and Nature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6AF8006-7D8C-BA40-B1AB-DD58CF8CB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6833" y="2608394"/>
            <a:ext cx="5016843" cy="2821974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E0EC06-7C34-8A40-9F78-94F5DC4F7BBD}"/>
              </a:ext>
            </a:extLst>
          </p:cNvPr>
          <p:cNvSpPr txBox="1"/>
          <p:nvPr/>
        </p:nvSpPr>
        <p:spPr>
          <a:xfrm>
            <a:off x="1662154" y="5920140"/>
            <a:ext cx="9062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“ I think for mental health, for physical health, for spiritual health, being outside right now has 					been the most healing thing for me”. Adam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3683E79-7B6B-4B5E-B19E-6F9ACC8383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522716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7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B9B167-3C50-D645-8725-F64A826D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Healing from Trauma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BD0F3D70-8CA6-424E-83AE-F67BAF4DC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689" y="2437757"/>
            <a:ext cx="6387574" cy="35909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928A22-3849-DC44-9B04-FA832CF5D29B}"/>
              </a:ext>
            </a:extLst>
          </p:cNvPr>
          <p:cNvSpPr txBox="1"/>
          <p:nvPr/>
        </p:nvSpPr>
        <p:spPr>
          <a:xfrm>
            <a:off x="3024314" y="6149895"/>
            <a:ext cx="6654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“It was really empowering to learn about where I come from”. </a:t>
            </a:r>
            <a:r>
              <a:rPr lang="en-CA" dirty="0" err="1"/>
              <a:t>Mirah</a:t>
            </a:r>
            <a:r>
              <a:rPr lang="en-CA" dirty="0"/>
              <a:t> </a:t>
            </a:r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5FFBD60-E778-48D0-8472-0DBBFF4E2E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0600" y="612657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4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B9B167-3C50-D645-8725-F64A826D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5FA1E-7066-664C-A977-0E1AF8EEA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r>
              <a:rPr lang="en-US" sz="2200" dirty="0"/>
              <a:t>From the research a conclusion that can be drawn is that culture and social support does have an impact on health of Metis people. </a:t>
            </a:r>
          </a:p>
          <a:p>
            <a:pPr lvl="1"/>
            <a:r>
              <a:rPr lang="en-US" sz="1800" dirty="0"/>
              <a:t>Healing and reconnecting to culture and the land has a big impact on Metis health. </a:t>
            </a:r>
          </a:p>
          <a:p>
            <a:pPr lvl="1"/>
            <a:r>
              <a:rPr lang="en-US" sz="1800" dirty="0"/>
              <a:t>Learning traditions such as picking herbs and medicine, hunting and fishing, and cooking and canning has a big impact on health.</a:t>
            </a:r>
          </a:p>
          <a:p>
            <a:pPr lvl="1"/>
            <a:r>
              <a:rPr lang="en-US" sz="1800" dirty="0"/>
              <a:t>Community support is very significant for Metis health. With community, you know someone will always be there for you. 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CE8A01-521A-4B1E-87F9-B9444778A9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62640" y="59737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3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B9B167-3C50-D645-8725-F64A826D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5FA1E-7066-664C-A977-0E1AF8EEA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586789"/>
            <a:ext cx="10772553" cy="3869990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Participants</a:t>
            </a:r>
          </a:p>
          <a:p>
            <a:r>
              <a:rPr lang="en-US" sz="2200" dirty="0"/>
              <a:t>Saskatoon Metis Local 126</a:t>
            </a:r>
          </a:p>
          <a:p>
            <a:r>
              <a:rPr lang="en-US" sz="2200" dirty="0"/>
              <a:t>Community Advisors</a:t>
            </a:r>
          </a:p>
          <a:p>
            <a:pPr lvl="1"/>
            <a:r>
              <a:rPr lang="en-US" sz="1800" dirty="0"/>
              <a:t>Anne-Marie </a:t>
            </a:r>
            <a:r>
              <a:rPr lang="en-US" sz="1800" dirty="0" err="1"/>
              <a:t>Cey</a:t>
            </a:r>
            <a:endParaRPr lang="en-US" sz="1800" dirty="0"/>
          </a:p>
          <a:p>
            <a:pPr lvl="1"/>
            <a:r>
              <a:rPr lang="en-US" sz="1800" dirty="0"/>
              <a:t>Sidney </a:t>
            </a:r>
            <a:r>
              <a:rPr lang="en-US" sz="1800" dirty="0" err="1"/>
              <a:t>Shacter</a:t>
            </a:r>
            <a:endParaRPr lang="en-US" sz="1800" dirty="0"/>
          </a:p>
          <a:p>
            <a:pPr lvl="1"/>
            <a:r>
              <a:rPr lang="en-US" sz="1800" dirty="0"/>
              <a:t>Indiana Best</a:t>
            </a:r>
          </a:p>
          <a:p>
            <a:r>
              <a:rPr lang="en-US" sz="2200" dirty="0"/>
              <a:t>Students and Researchers</a:t>
            </a:r>
          </a:p>
          <a:p>
            <a:pPr lvl="1"/>
            <a:r>
              <a:rPr lang="en-US" sz="1800" dirty="0"/>
              <a:t>Dr. Leah Ferguson</a:t>
            </a:r>
          </a:p>
          <a:p>
            <a:pPr lvl="1"/>
            <a:r>
              <a:rPr lang="en-US" sz="1800" dirty="0"/>
              <a:t>Dr. Adam McInnes</a:t>
            </a:r>
          </a:p>
          <a:p>
            <a:pPr lvl="1"/>
            <a:r>
              <a:rPr lang="en-US" sz="1800" dirty="0" err="1"/>
              <a:t>Shara</a:t>
            </a:r>
            <a:r>
              <a:rPr lang="en-US" sz="1800" dirty="0"/>
              <a:t> Johnson</a:t>
            </a:r>
          </a:p>
          <a:p>
            <a:pPr lvl="1"/>
            <a:r>
              <a:rPr lang="en-US" sz="1800" dirty="0"/>
              <a:t>Jamie Lafleur</a:t>
            </a:r>
          </a:p>
          <a:p>
            <a:pPr lvl="1"/>
            <a:r>
              <a:rPr lang="en-US" sz="1800" dirty="0"/>
              <a:t>Adam Dyck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0001B63-2896-4ED2-A7E1-3FFE4D68F4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00080" y="57556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A3E3EB-A7A4-8F4C-B72A-4D621EFF6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1505-D33F-464F-8804-7BD3582D0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r>
              <a:rPr lang="en-CA" sz="2200" dirty="0"/>
              <a:t>The health of Indigenous peoples in Canada is impacted by historical and ongoing negative experiences, including colonization, forced assimilation, cultural suppression, and residential school and foster care trauma. </a:t>
            </a:r>
          </a:p>
          <a:p>
            <a:r>
              <a:rPr lang="en-US" sz="2200" dirty="0"/>
              <a:t>Cultural buffers including cultural identity, attitudes and connectedness have been highlighted as health risks mediators.</a:t>
            </a:r>
          </a:p>
          <a:p>
            <a:r>
              <a:rPr lang="en-US" sz="2200" dirty="0"/>
              <a:t>Social support is also a potential influencer of Indigenous people’s health.</a:t>
            </a:r>
          </a:p>
          <a:p>
            <a:r>
              <a:rPr lang="en-CA" sz="2200" dirty="0"/>
              <a:t>Métis peoples have a unique history and culture, and health experiences may be distinct from other Indigenous and non-Indigenous groups.</a:t>
            </a:r>
          </a:p>
          <a:p>
            <a:endParaRPr lang="en-US" sz="22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C63C4D-90B0-4F7C-9586-DCEBEB8EBB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19080" y="589264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8000E-8398-6541-8E70-A2CE23D33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3867E-C943-3A47-A22E-2D5A8B2B4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pPr marL="0" indent="0" algn="ctr">
              <a:buNone/>
            </a:pPr>
            <a:r>
              <a:rPr lang="en-US" sz="2200" dirty="0"/>
              <a:t>To explore </a:t>
            </a:r>
            <a:r>
              <a:rPr lang="en-CA" sz="2200" dirty="0"/>
              <a:t>Métis</a:t>
            </a:r>
            <a:r>
              <a:rPr lang="en-US" sz="2200" dirty="0"/>
              <a:t> men and women’s experiences of culture and social support in relations to health and well-being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5861C8-CC39-45FB-8DF5-08B7CCB53E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84764" y="589264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8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82A0D3-89F1-F347-AD58-668858873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Study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442B1-709B-C043-B9C4-CB4FBB692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r>
              <a:rPr lang="en-US" sz="2200" dirty="0"/>
              <a:t>Qualitative Research</a:t>
            </a:r>
          </a:p>
          <a:p>
            <a:r>
              <a:rPr lang="en-US" sz="2200" dirty="0"/>
              <a:t>Indigenous lens</a:t>
            </a:r>
          </a:p>
          <a:p>
            <a:r>
              <a:rPr lang="en-US" sz="2200" dirty="0"/>
              <a:t>Community Partnership </a:t>
            </a:r>
          </a:p>
          <a:p>
            <a:pPr lvl="1"/>
            <a:r>
              <a:rPr lang="en-US" sz="1800" dirty="0"/>
              <a:t>Saskatoon Metis Local 126 </a:t>
            </a:r>
          </a:p>
          <a:p>
            <a:pPr lvl="1"/>
            <a:r>
              <a:rPr lang="en-US" sz="1800" dirty="0"/>
              <a:t>Community Advisors 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969552-5F76-45F5-9041-95E8EEB492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47400" y="59078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6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3682C-B161-B744-938E-D736ECE89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Participants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ED0D-E401-0A4F-B664-61DA40D18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r>
              <a:rPr lang="en-US" sz="2200" dirty="0"/>
              <a:t>21 </a:t>
            </a:r>
            <a:r>
              <a:rPr lang="en-CA" alt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Métis</a:t>
            </a:r>
            <a:r>
              <a:rPr lang="en-US" sz="2200" dirty="0"/>
              <a:t> Adult men and women (18 years and older)</a:t>
            </a:r>
          </a:p>
          <a:p>
            <a:r>
              <a:rPr lang="en-US" sz="2200" dirty="0"/>
              <a:t>Recruited from U of S staff, students and faculty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EF80DCE-4003-B546-A6FC-7E1BF8B65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795"/>
            <a:ext cx="2231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CA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C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C396450-6B6B-41E3-A073-EA39E956D1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60684" y="587740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5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3D8B02-C326-6640-9DF7-FC09B47B3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Data Generation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DC3A3-C49C-6E4A-9490-40C3CAC89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200" b="1" dirty="0"/>
              <a:t>Conversation Group/Individual Interviews</a:t>
            </a:r>
          </a:p>
          <a:p>
            <a:pPr>
              <a:buFont typeface="Arial" charset="0"/>
              <a:buChar char="•"/>
            </a:pPr>
            <a:r>
              <a:rPr lang="en-US" sz="2200" dirty="0"/>
              <a:t> </a:t>
            </a:r>
            <a:r>
              <a:rPr lang="en-CA" sz="2200" dirty="0"/>
              <a:t>Open-ended structure allows for authentic uncovering of unique perspectives </a:t>
            </a:r>
          </a:p>
          <a:p>
            <a:r>
              <a:rPr lang="en-CA" sz="2200" dirty="0"/>
              <a:t> Conversations are Indigenous knowledge gathering methods that combine storytelling, reflection, and dialogue</a:t>
            </a:r>
          </a:p>
          <a:p>
            <a:pPr>
              <a:buFont typeface="Wingdings" pitchFamily="2" charset="2"/>
              <a:buChar char="Ø"/>
            </a:pPr>
            <a:r>
              <a:rPr lang="en-CA" sz="2200" dirty="0"/>
              <a:t> </a:t>
            </a:r>
            <a:r>
              <a:rPr lang="en-US" sz="2200" b="1" dirty="0"/>
              <a:t>Photovoice  Reflections</a:t>
            </a:r>
          </a:p>
          <a:p>
            <a:pPr>
              <a:buFont typeface="Arial" charset="0"/>
              <a:buChar char="•"/>
            </a:pPr>
            <a:r>
              <a:rPr lang="en-US" sz="2200" dirty="0"/>
              <a:t>Photographs used to tell stories</a:t>
            </a:r>
          </a:p>
          <a:p>
            <a:pPr>
              <a:buFont typeface="Arial" charset="0"/>
              <a:buChar char="•"/>
            </a:pPr>
            <a:r>
              <a:rPr lang="en-US" sz="2200" dirty="0"/>
              <a:t>Ideal for research with marginalized groups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84B346E-1FE9-46CF-BB6B-DA967D5690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1776" y="598916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9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6D1A2CED-DA9B-4CCF-8215-CFC65FE71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562DFC44-A40C-4573-9230-B3EDB3EC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260019"/>
            <a:ext cx="11167447" cy="5933012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545D2B-E400-2149-A717-3C09FFA5E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09521"/>
            <a:ext cx="10232136" cy="1014984"/>
          </a:xfrm>
        </p:spPr>
        <p:txBody>
          <a:bodyPr>
            <a:normAutofit/>
          </a:bodyPr>
          <a:lstStyle/>
          <a:p>
            <a:r>
              <a:rPr lang="en-US" sz="4000"/>
              <a:t>Data Generation Phases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5589D35-CF9F-4DE9-A792-8571A09E9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658327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35" name="Content Placeholder 2">
            <a:extLst>
              <a:ext uri="{FF2B5EF4-FFF2-40B4-BE49-F238E27FC236}">
                <a16:creationId xmlns:a16="http://schemas.microsoft.com/office/drawing/2014/main" id="{7E26DDD9-6EC2-43E7-9709-558A4D710F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2599695"/>
              </p:ext>
            </p:extLst>
          </p:nvPr>
        </p:nvGraphicFramePr>
        <p:xfrm>
          <a:off x="1115568" y="1673352"/>
          <a:ext cx="10232136" cy="433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522A2A-A3CC-4CBE-8075-59683E7FBF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941304" y="62498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7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C80D0-0675-7E40-9F95-56118E342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Meaning Making Process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989C43E-CF3A-4DB6-88FD-AAA2D9F731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2750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6012A0-58FF-4BDB-84AF-EC71858EBB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50600" y="61769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9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5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552FF8-00D7-084F-BA67-A24BC6DA5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Preliminary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F6BAF-7736-7F47-9AB1-C72EA7819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347413"/>
            <a:ext cx="10515600" cy="3849279"/>
          </a:xfrm>
        </p:spPr>
        <p:txBody>
          <a:bodyPr>
            <a:normAutofit/>
          </a:bodyPr>
          <a:lstStyle/>
          <a:p>
            <a:r>
              <a:rPr lang="en-US" sz="2200" dirty="0"/>
              <a:t>Community is Health</a:t>
            </a:r>
          </a:p>
          <a:p>
            <a:pPr lvl="1"/>
            <a:r>
              <a:rPr lang="en-US" sz="1800" dirty="0"/>
              <a:t>Togetherness, support, connections, role models, enjoyment, safety</a:t>
            </a:r>
          </a:p>
          <a:p>
            <a:r>
              <a:rPr lang="en-US" sz="2200" dirty="0"/>
              <a:t>“The </a:t>
            </a:r>
            <a:r>
              <a:rPr lang="en-CA" altLang="en-US" sz="2200" dirty="0">
                <a:ea typeface="Calibri" panose="020F0502020204030204" pitchFamily="34" charset="0"/>
                <a:cs typeface="Arial" panose="020B0604020202020204" pitchFamily="34" charset="0"/>
              </a:rPr>
              <a:t>Métis</a:t>
            </a:r>
            <a:r>
              <a:rPr lang="en-US" sz="2200" dirty="0"/>
              <a:t> Person”</a:t>
            </a:r>
          </a:p>
          <a:p>
            <a:pPr lvl="1"/>
            <a:r>
              <a:rPr lang="en-US" sz="1800" dirty="0"/>
              <a:t>Self-discovery, identity, acknowledgement, self declaration</a:t>
            </a:r>
          </a:p>
          <a:p>
            <a:pPr lvl="1"/>
            <a:r>
              <a:rPr lang="en-CA" sz="1800" dirty="0"/>
              <a:t>Cultural Preservation/Cultural continuity</a:t>
            </a:r>
            <a:endParaRPr lang="en-US" sz="1800" dirty="0"/>
          </a:p>
          <a:p>
            <a:r>
              <a:rPr lang="en-US" sz="2200" dirty="0"/>
              <a:t>The mental, physical, spiritual and cultural dimensions of health are intertwined</a:t>
            </a:r>
          </a:p>
          <a:p>
            <a:r>
              <a:rPr lang="en-CA" sz="2200" dirty="0"/>
              <a:t>Connections to the Land and Nature</a:t>
            </a:r>
          </a:p>
          <a:p>
            <a:pPr lvl="1"/>
            <a:r>
              <a:rPr lang="en-CA" sz="1800" dirty="0"/>
              <a:t>Calmness, spirituality, medicine, mobility, seasons</a:t>
            </a:r>
          </a:p>
          <a:p>
            <a:r>
              <a:rPr lang="en-CA" sz="2200" dirty="0"/>
              <a:t>Healing from Trauma </a:t>
            </a:r>
          </a:p>
          <a:p>
            <a:pPr lvl="1"/>
            <a:r>
              <a:rPr lang="en-CA" sz="1800" dirty="0"/>
              <a:t>Resilience in the face of barriers and challenges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CAD6D1A-CDCB-424D-B4FA-1E3D55F0B6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91494" y="605037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7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12474</TotalTime>
  <Words>678</Words>
  <Application>Microsoft Macintosh PowerPoint</Application>
  <PresentationFormat>Widescreen</PresentationFormat>
  <Paragraphs>93</Paragraphs>
  <Slides>16</Slides>
  <Notes>4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The Importance of Culture and Social Support in Health of Métis Peoples   Dr. Heather Foulds Samantha Moore Shara Johnson                         </vt:lpstr>
      <vt:lpstr>Background</vt:lpstr>
      <vt:lpstr>Purpose</vt:lpstr>
      <vt:lpstr>Study Design</vt:lpstr>
      <vt:lpstr>Participants</vt:lpstr>
      <vt:lpstr>Data Generation Methods</vt:lpstr>
      <vt:lpstr>Data Generation Phases</vt:lpstr>
      <vt:lpstr>Meaning Making Process</vt:lpstr>
      <vt:lpstr>Preliminary Findings</vt:lpstr>
      <vt:lpstr>Community is Health</vt:lpstr>
      <vt:lpstr>“The Métis Person”</vt:lpstr>
      <vt:lpstr>The mental, physical, spiritual and cultural are intertwined</vt:lpstr>
      <vt:lpstr>Connection to the Land and Nature</vt:lpstr>
      <vt:lpstr>Healing from Trauma</vt:lpstr>
      <vt:lpstr>Implications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“IT’S A BIG ADJUSTMENT COMING FROM THE RESERVE TO LIVING IN A TOTALLY DIFFERENT SOCIETY”: EXPLORING THE WELL-BEING OF FIRST NATIONS ATHLETES PLAYING SPORT IN AN URBAN MAINSTREAM CONTEXT  Dr. Heather Foulds Samantha Moore Shara Johnson</dc:title>
  <dc:creator>Johnson, Shara</dc:creator>
  <cp:lastModifiedBy>Johnson, Shara</cp:lastModifiedBy>
  <cp:revision>69</cp:revision>
  <dcterms:created xsi:type="dcterms:W3CDTF">2021-02-05T18:33:27Z</dcterms:created>
  <dcterms:modified xsi:type="dcterms:W3CDTF">2021-02-24T03:09:50Z</dcterms:modified>
</cp:coreProperties>
</file>